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9" r:id="rId8"/>
    <p:sldId id="270" r:id="rId9"/>
    <p:sldId id="271" r:id="rId10"/>
    <p:sldId id="272" r:id="rId11"/>
    <p:sldId id="273" r:id="rId12"/>
    <p:sldId id="274" r:id="rId13"/>
    <p:sldId id="275" r:id="rId14"/>
    <p:sldId id="276"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80" d="100"/>
          <a:sy n="80" d="100"/>
        </p:scale>
        <p:origin x="-306" y="-31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G:\work\10d-fall\c150Ld\alhclcalc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work\10d-fall\c150Ld\alhclcalc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work\10d-fall\c150Ld\alhclcalc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G:\work\10d-fall\c150Ld\alhclcalc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G:\work\10d-fall\c150Ld\alhclcalc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G:\work\10d-fall\c150Ld\alhclcalc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G:\work\10d-fall\c150Ld\alhclcalc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The Reaction</a:t>
            </a:r>
            <a:r>
              <a:rPr lang="en-US" baseline="0"/>
              <a:t> of Tin with Hydrochloric Acid</a:t>
            </a:r>
            <a:endParaRPr lang="en-US"/>
          </a:p>
        </c:rich>
      </c:tx>
      <c:layout>
        <c:manualLayout>
          <c:xMode val="edge"/>
          <c:yMode val="edge"/>
          <c:x val="0.29490043338311595"/>
          <c:y val="3.8408600979841154E-2"/>
        </c:manualLayout>
      </c:layout>
      <c:overlay val="1"/>
    </c:title>
    <c:plotArea>
      <c:layout/>
      <c:scatterChart>
        <c:scatterStyle val="lineMarker"/>
        <c:ser>
          <c:idx val="0"/>
          <c:order val="0"/>
          <c:spPr>
            <a:ln w="28575">
              <a:noFill/>
            </a:ln>
          </c:spPr>
          <c:xVal>
            <c:numRef>
              <c:f>Sheet1!$A$2:$A$25</c:f>
              <c:numCache>
                <c:formatCode>General</c:formatCode>
                <c:ptCount val="24"/>
                <c:pt idx="0">
                  <c:v>0</c:v>
                </c:pt>
                <c:pt idx="1">
                  <c:v>6.0000000000000012E-2</c:v>
                </c:pt>
                <c:pt idx="2">
                  <c:v>0.1</c:v>
                </c:pt>
                <c:pt idx="3">
                  <c:v>0.11000000000000001</c:v>
                </c:pt>
                <c:pt idx="4">
                  <c:v>0.2</c:v>
                </c:pt>
                <c:pt idx="5">
                  <c:v>0.26</c:v>
                </c:pt>
                <c:pt idx="6">
                  <c:v>0.30000000000000004</c:v>
                </c:pt>
                <c:pt idx="7">
                  <c:v>0.34000000000000008</c:v>
                </c:pt>
                <c:pt idx="8">
                  <c:v>0.38000000000000006</c:v>
                </c:pt>
                <c:pt idx="9">
                  <c:v>0.18000000000000002</c:v>
                </c:pt>
                <c:pt idx="10">
                  <c:v>0.17</c:v>
                </c:pt>
                <c:pt idx="11">
                  <c:v>0.98</c:v>
                </c:pt>
                <c:pt idx="12">
                  <c:v>0.82000000000000006</c:v>
                </c:pt>
                <c:pt idx="13">
                  <c:v>0.73000000000000009</c:v>
                </c:pt>
                <c:pt idx="14">
                  <c:v>0.77</c:v>
                </c:pt>
                <c:pt idx="15">
                  <c:v>0.8</c:v>
                </c:pt>
                <c:pt idx="16">
                  <c:v>0.9</c:v>
                </c:pt>
                <c:pt idx="17">
                  <c:v>0.92</c:v>
                </c:pt>
                <c:pt idx="18">
                  <c:v>1.1599999999999997</c:v>
                </c:pt>
                <c:pt idx="19">
                  <c:v>1.07</c:v>
                </c:pt>
                <c:pt idx="20">
                  <c:v>1.1800000000000002</c:v>
                </c:pt>
                <c:pt idx="21">
                  <c:v>1.01</c:v>
                </c:pt>
                <c:pt idx="22">
                  <c:v>1.05</c:v>
                </c:pt>
                <c:pt idx="23">
                  <c:v>1.1499999999999997</c:v>
                </c:pt>
              </c:numCache>
            </c:numRef>
          </c:xVal>
          <c:yVal>
            <c:numRef>
              <c:f>Sheet1!$B$2:$B$25</c:f>
              <c:numCache>
                <c:formatCode>General</c:formatCode>
                <c:ptCount val="24"/>
                <c:pt idx="0">
                  <c:v>0</c:v>
                </c:pt>
                <c:pt idx="1">
                  <c:v>11.020925131418519</c:v>
                </c:pt>
                <c:pt idx="2">
                  <c:v>19.781489892116287</c:v>
                </c:pt>
                <c:pt idx="3">
                  <c:v>19.947442765271031</c:v>
                </c:pt>
                <c:pt idx="4">
                  <c:v>45.167897496492564</c:v>
                </c:pt>
                <c:pt idx="5">
                  <c:v>50.433978368591703</c:v>
                </c:pt>
                <c:pt idx="6">
                  <c:v>66.717181418594592</c:v>
                </c:pt>
                <c:pt idx="7">
                  <c:v>76.146839812118159</c:v>
                </c:pt>
                <c:pt idx="8">
                  <c:v>83.335022780679012</c:v>
                </c:pt>
                <c:pt idx="9">
                  <c:v>38.9955788603732</c:v>
                </c:pt>
                <c:pt idx="10">
                  <c:v>38.897706197150484</c:v>
                </c:pt>
                <c:pt idx="11">
                  <c:v>115.7994735663947</c:v>
                </c:pt>
                <c:pt idx="12">
                  <c:v>123.97743542683408</c:v>
                </c:pt>
                <c:pt idx="13">
                  <c:v>107.14328575784434</c:v>
                </c:pt>
                <c:pt idx="14">
                  <c:v>107.25829082632882</c:v>
                </c:pt>
                <c:pt idx="15">
                  <c:v>125.13361197793192</c:v>
                </c:pt>
                <c:pt idx="16">
                  <c:v>129.10734283501586</c:v>
                </c:pt>
                <c:pt idx="17">
                  <c:v>120.54831115346927</c:v>
                </c:pt>
                <c:pt idx="18">
                  <c:v>127.76709239840011</c:v>
                </c:pt>
                <c:pt idx="19">
                  <c:v>116.78751881361086</c:v>
                </c:pt>
                <c:pt idx="20">
                  <c:v>117.34234031192028</c:v>
                </c:pt>
                <c:pt idx="21">
                  <c:v>126.32940599682784</c:v>
                </c:pt>
                <c:pt idx="22">
                  <c:v>111.75871954295472</c:v>
                </c:pt>
                <c:pt idx="23">
                  <c:v>106.01622528493212</c:v>
                </c:pt>
              </c:numCache>
            </c:numRef>
          </c:yVal>
        </c:ser>
        <c:axId val="96479488"/>
        <c:axId val="96499584"/>
      </c:scatterChart>
      <c:valAx>
        <c:axId val="96479488"/>
        <c:scaling>
          <c:orientation val="minMax"/>
        </c:scaling>
        <c:axPos val="b"/>
        <c:title>
          <c:tx>
            <c:rich>
              <a:bodyPr/>
              <a:lstStyle/>
              <a:p>
                <a:pPr>
                  <a:defRPr/>
                </a:pPr>
                <a:r>
                  <a:rPr lang="en-US"/>
                  <a:t>Mass of tin used (g)</a:t>
                </a:r>
              </a:p>
            </c:rich>
          </c:tx>
          <c:layout/>
        </c:title>
        <c:numFmt formatCode="General" sourceLinked="1"/>
        <c:tickLblPos val="nextTo"/>
        <c:crossAx val="96499584"/>
        <c:crosses val="autoZero"/>
        <c:crossBetween val="midCat"/>
      </c:valAx>
      <c:valAx>
        <c:axId val="96499584"/>
        <c:scaling>
          <c:orientation val="minMax"/>
          <c:max val="160"/>
        </c:scaling>
        <c:axPos val="l"/>
        <c:majorGridlines/>
        <c:title>
          <c:tx>
            <c:rich>
              <a:bodyPr rot="-5400000" vert="horz"/>
              <a:lstStyle/>
              <a:p>
                <a:pPr>
                  <a:defRPr/>
                </a:pPr>
                <a:r>
                  <a:rPr lang="en-US"/>
                  <a:t>Volume of H</a:t>
                </a:r>
                <a:r>
                  <a:rPr lang="en-US" baseline="-25000"/>
                  <a:t>2</a:t>
                </a:r>
                <a:r>
                  <a:rPr lang="en-US"/>
                  <a:t>(g) produced (mL)</a:t>
                </a:r>
              </a:p>
            </c:rich>
          </c:tx>
          <c:layout/>
        </c:title>
        <c:numFmt formatCode="General" sourceLinked="1"/>
        <c:tickLblPos val="nextTo"/>
        <c:crossAx val="96479488"/>
        <c:crosses val="autoZero"/>
        <c:crossBetween val="midCat"/>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The Reaction</a:t>
            </a:r>
            <a:r>
              <a:rPr lang="en-US" baseline="0"/>
              <a:t> of Tin with Hydrochloric Acid</a:t>
            </a:r>
            <a:endParaRPr lang="en-US"/>
          </a:p>
        </c:rich>
      </c:tx>
      <c:layout>
        <c:manualLayout>
          <c:xMode val="edge"/>
          <c:yMode val="edge"/>
          <c:x val="0.294900433383116"/>
          <c:y val="3.840860097984114E-2"/>
        </c:manualLayout>
      </c:layout>
      <c:overlay val="1"/>
    </c:title>
    <c:plotArea>
      <c:layout/>
      <c:scatterChart>
        <c:scatterStyle val="lineMarker"/>
        <c:ser>
          <c:idx val="0"/>
          <c:order val="0"/>
          <c:spPr>
            <a:ln w="28575">
              <a:noFill/>
            </a:ln>
          </c:spPr>
          <c:xVal>
            <c:numRef>
              <c:f>Sheet1!$D$2:$D$25</c:f>
              <c:numCache>
                <c:formatCode>General</c:formatCode>
                <c:ptCount val="24"/>
                <c:pt idx="0">
                  <c:v>0</c:v>
                </c:pt>
                <c:pt idx="1">
                  <c:v>5.0543340914834477E-4</c:v>
                </c:pt>
                <c:pt idx="2">
                  <c:v>8.4238901524724132E-4</c:v>
                </c:pt>
                <c:pt idx="3">
                  <c:v>9.2662791677196549E-4</c:v>
                </c:pt>
                <c:pt idx="4">
                  <c:v>1.6847780304944826E-3</c:v>
                </c:pt>
                <c:pt idx="5">
                  <c:v>2.1902114396428274E-3</c:v>
                </c:pt>
                <c:pt idx="6">
                  <c:v>2.5271670457417245E-3</c:v>
                </c:pt>
                <c:pt idx="7">
                  <c:v>2.8641226518406212E-3</c:v>
                </c:pt>
                <c:pt idx="8">
                  <c:v>3.2010782579395178E-3</c:v>
                </c:pt>
                <c:pt idx="9">
                  <c:v>1.5163002274450341E-3</c:v>
                </c:pt>
                <c:pt idx="10">
                  <c:v>1.4320613259203104E-3</c:v>
                </c:pt>
                <c:pt idx="11">
                  <c:v>8.2554123494229682E-3</c:v>
                </c:pt>
                <c:pt idx="12">
                  <c:v>6.907589925027378E-3</c:v>
                </c:pt>
                <c:pt idx="13">
                  <c:v>6.1494398113048623E-3</c:v>
                </c:pt>
                <c:pt idx="14">
                  <c:v>6.486395417403759E-3</c:v>
                </c:pt>
                <c:pt idx="15">
                  <c:v>6.7391121219779315E-3</c:v>
                </c:pt>
                <c:pt idx="16">
                  <c:v>7.5815011372251722E-3</c:v>
                </c:pt>
                <c:pt idx="17">
                  <c:v>7.7499789402746214E-3</c:v>
                </c:pt>
                <c:pt idx="18">
                  <c:v>9.7717125768680031E-3</c:v>
                </c:pt>
                <c:pt idx="19">
                  <c:v>9.013562463145483E-3</c:v>
                </c:pt>
                <c:pt idx="20">
                  <c:v>9.940190379917448E-3</c:v>
                </c:pt>
                <c:pt idx="21">
                  <c:v>8.5081290539971363E-3</c:v>
                </c:pt>
                <c:pt idx="22">
                  <c:v>8.8450846600960364E-3</c:v>
                </c:pt>
                <c:pt idx="23">
                  <c:v>9.6874736753432746E-3</c:v>
                </c:pt>
              </c:numCache>
            </c:numRef>
          </c:xVal>
          <c:yVal>
            <c:numRef>
              <c:f>Sheet1!$B$2:$B$25</c:f>
              <c:numCache>
                <c:formatCode>General</c:formatCode>
                <c:ptCount val="24"/>
                <c:pt idx="0">
                  <c:v>0</c:v>
                </c:pt>
                <c:pt idx="1">
                  <c:v>11.020925131418519</c:v>
                </c:pt>
                <c:pt idx="2">
                  <c:v>19.781489892116287</c:v>
                </c:pt>
                <c:pt idx="3">
                  <c:v>19.947442765271031</c:v>
                </c:pt>
                <c:pt idx="4">
                  <c:v>45.167897496492564</c:v>
                </c:pt>
                <c:pt idx="5">
                  <c:v>50.433978368591703</c:v>
                </c:pt>
                <c:pt idx="6">
                  <c:v>66.717181418594592</c:v>
                </c:pt>
                <c:pt idx="7">
                  <c:v>76.146839812118159</c:v>
                </c:pt>
                <c:pt idx="8">
                  <c:v>83.335022780679012</c:v>
                </c:pt>
                <c:pt idx="9">
                  <c:v>38.9955788603732</c:v>
                </c:pt>
                <c:pt idx="10">
                  <c:v>38.897706197150484</c:v>
                </c:pt>
                <c:pt idx="11">
                  <c:v>115.7994735663947</c:v>
                </c:pt>
                <c:pt idx="12">
                  <c:v>123.97743542683408</c:v>
                </c:pt>
                <c:pt idx="13">
                  <c:v>107.14328575784434</c:v>
                </c:pt>
                <c:pt idx="14">
                  <c:v>107.25829082632882</c:v>
                </c:pt>
                <c:pt idx="15">
                  <c:v>125.13361197793192</c:v>
                </c:pt>
                <c:pt idx="16">
                  <c:v>129.10734283501586</c:v>
                </c:pt>
                <c:pt idx="17">
                  <c:v>120.54831115346927</c:v>
                </c:pt>
                <c:pt idx="18">
                  <c:v>127.76709239840011</c:v>
                </c:pt>
                <c:pt idx="19">
                  <c:v>116.78751881361086</c:v>
                </c:pt>
                <c:pt idx="20">
                  <c:v>117.34234031192028</c:v>
                </c:pt>
                <c:pt idx="21">
                  <c:v>126.32940599682784</c:v>
                </c:pt>
                <c:pt idx="22">
                  <c:v>111.75871954295472</c:v>
                </c:pt>
                <c:pt idx="23">
                  <c:v>106.01622528493212</c:v>
                </c:pt>
              </c:numCache>
            </c:numRef>
          </c:yVal>
        </c:ser>
        <c:axId val="70097152"/>
        <c:axId val="70107520"/>
      </c:scatterChart>
      <c:valAx>
        <c:axId val="70097152"/>
        <c:scaling>
          <c:orientation val="minMax"/>
        </c:scaling>
        <c:axPos val="b"/>
        <c:title>
          <c:tx>
            <c:rich>
              <a:bodyPr/>
              <a:lstStyle/>
              <a:p>
                <a:pPr>
                  <a:defRPr/>
                </a:pPr>
                <a:r>
                  <a:rPr lang="en-US"/>
                  <a:t>Moles of tin used</a:t>
                </a:r>
              </a:p>
            </c:rich>
          </c:tx>
          <c:layout/>
        </c:title>
        <c:numFmt formatCode="General" sourceLinked="1"/>
        <c:tickLblPos val="nextTo"/>
        <c:crossAx val="70107520"/>
        <c:crosses val="autoZero"/>
        <c:crossBetween val="midCat"/>
      </c:valAx>
      <c:valAx>
        <c:axId val="70107520"/>
        <c:scaling>
          <c:orientation val="minMax"/>
          <c:max val="160"/>
        </c:scaling>
        <c:axPos val="l"/>
        <c:majorGridlines/>
        <c:title>
          <c:tx>
            <c:rich>
              <a:bodyPr rot="-5400000" vert="horz"/>
              <a:lstStyle/>
              <a:p>
                <a:pPr>
                  <a:defRPr/>
                </a:pPr>
                <a:r>
                  <a:rPr lang="en-US"/>
                  <a:t>Volume of H</a:t>
                </a:r>
                <a:r>
                  <a:rPr lang="en-US" baseline="-25000"/>
                  <a:t>2</a:t>
                </a:r>
                <a:r>
                  <a:rPr lang="en-US"/>
                  <a:t>(g) produced (mL)</a:t>
                </a:r>
              </a:p>
            </c:rich>
          </c:tx>
          <c:layout/>
        </c:title>
        <c:numFmt formatCode="General" sourceLinked="1"/>
        <c:tickLblPos val="nextTo"/>
        <c:crossAx val="70097152"/>
        <c:crosses val="autoZero"/>
        <c:crossBetween val="midCat"/>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The Reaction</a:t>
            </a:r>
            <a:r>
              <a:rPr lang="en-US" baseline="0"/>
              <a:t> of Tin with Hydrochloric Acid</a:t>
            </a:r>
            <a:endParaRPr lang="en-US"/>
          </a:p>
        </c:rich>
      </c:tx>
      <c:layout>
        <c:manualLayout>
          <c:xMode val="edge"/>
          <c:yMode val="edge"/>
          <c:x val="0.29490043338311611"/>
          <c:y val="3.840860097984114E-2"/>
        </c:manualLayout>
      </c:layout>
      <c:overlay val="1"/>
    </c:title>
    <c:plotArea>
      <c:layout/>
      <c:scatterChart>
        <c:scatterStyle val="lineMarker"/>
        <c:ser>
          <c:idx val="0"/>
          <c:order val="0"/>
          <c:spPr>
            <a:ln w="28575">
              <a:noFill/>
            </a:ln>
          </c:spPr>
          <c:xVal>
            <c:numRef>
              <c:f>Sheet1!$D$2:$D$25</c:f>
              <c:numCache>
                <c:formatCode>General</c:formatCode>
                <c:ptCount val="24"/>
                <c:pt idx="0">
                  <c:v>0</c:v>
                </c:pt>
                <c:pt idx="1">
                  <c:v>5.0543340914834477E-4</c:v>
                </c:pt>
                <c:pt idx="2">
                  <c:v>8.4238901524724132E-4</c:v>
                </c:pt>
                <c:pt idx="3">
                  <c:v>9.2662791677196549E-4</c:v>
                </c:pt>
                <c:pt idx="4">
                  <c:v>1.6847780304944826E-3</c:v>
                </c:pt>
                <c:pt idx="5">
                  <c:v>2.1902114396428274E-3</c:v>
                </c:pt>
                <c:pt idx="6">
                  <c:v>2.5271670457417245E-3</c:v>
                </c:pt>
                <c:pt idx="7">
                  <c:v>2.8641226518406212E-3</c:v>
                </c:pt>
                <c:pt idx="8">
                  <c:v>3.2010782579395178E-3</c:v>
                </c:pt>
                <c:pt idx="9">
                  <c:v>1.5163002274450341E-3</c:v>
                </c:pt>
                <c:pt idx="10">
                  <c:v>1.4320613259203104E-3</c:v>
                </c:pt>
                <c:pt idx="11">
                  <c:v>8.2554123494229682E-3</c:v>
                </c:pt>
                <c:pt idx="12">
                  <c:v>6.907589925027378E-3</c:v>
                </c:pt>
                <c:pt idx="13">
                  <c:v>6.1494398113048623E-3</c:v>
                </c:pt>
                <c:pt idx="14">
                  <c:v>6.486395417403759E-3</c:v>
                </c:pt>
                <c:pt idx="15">
                  <c:v>6.7391121219779315E-3</c:v>
                </c:pt>
                <c:pt idx="16">
                  <c:v>7.5815011372251722E-3</c:v>
                </c:pt>
                <c:pt idx="17">
                  <c:v>7.7499789402746214E-3</c:v>
                </c:pt>
                <c:pt idx="18">
                  <c:v>9.7717125768680031E-3</c:v>
                </c:pt>
                <c:pt idx="19">
                  <c:v>9.013562463145483E-3</c:v>
                </c:pt>
                <c:pt idx="20">
                  <c:v>9.940190379917448E-3</c:v>
                </c:pt>
                <c:pt idx="21">
                  <c:v>8.5081290539971363E-3</c:v>
                </c:pt>
                <c:pt idx="22">
                  <c:v>8.8450846600960364E-3</c:v>
                </c:pt>
                <c:pt idx="23">
                  <c:v>9.6874736753432746E-3</c:v>
                </c:pt>
              </c:numCache>
            </c:numRef>
          </c:xVal>
          <c:yVal>
            <c:numRef>
              <c:f>Sheet1!$B$2:$B$25</c:f>
              <c:numCache>
                <c:formatCode>General</c:formatCode>
                <c:ptCount val="24"/>
                <c:pt idx="0">
                  <c:v>0</c:v>
                </c:pt>
                <c:pt idx="1">
                  <c:v>11.020925131418519</c:v>
                </c:pt>
                <c:pt idx="2">
                  <c:v>19.781489892116287</c:v>
                </c:pt>
                <c:pt idx="3">
                  <c:v>19.947442765271031</c:v>
                </c:pt>
                <c:pt idx="4">
                  <c:v>45.167897496492564</c:v>
                </c:pt>
                <c:pt idx="5">
                  <c:v>50.433978368591703</c:v>
                </c:pt>
                <c:pt idx="6">
                  <c:v>66.717181418594592</c:v>
                </c:pt>
                <c:pt idx="7">
                  <c:v>76.146839812118159</c:v>
                </c:pt>
                <c:pt idx="8">
                  <c:v>83.335022780679012</c:v>
                </c:pt>
                <c:pt idx="9">
                  <c:v>38.9955788603732</c:v>
                </c:pt>
                <c:pt idx="10">
                  <c:v>38.897706197150484</c:v>
                </c:pt>
                <c:pt idx="11">
                  <c:v>115.7994735663947</c:v>
                </c:pt>
                <c:pt idx="12">
                  <c:v>123.97743542683408</c:v>
                </c:pt>
                <c:pt idx="13">
                  <c:v>107.14328575784434</c:v>
                </c:pt>
                <c:pt idx="14">
                  <c:v>107.25829082632882</c:v>
                </c:pt>
                <c:pt idx="15">
                  <c:v>125.13361197793192</c:v>
                </c:pt>
                <c:pt idx="16">
                  <c:v>129.10734283501586</c:v>
                </c:pt>
                <c:pt idx="17">
                  <c:v>120.54831115346927</c:v>
                </c:pt>
                <c:pt idx="18">
                  <c:v>127.76709239840011</c:v>
                </c:pt>
                <c:pt idx="19">
                  <c:v>116.78751881361086</c:v>
                </c:pt>
                <c:pt idx="20">
                  <c:v>117.34234031192028</c:v>
                </c:pt>
                <c:pt idx="21">
                  <c:v>126.32940599682784</c:v>
                </c:pt>
                <c:pt idx="22">
                  <c:v>111.75871954295472</c:v>
                </c:pt>
                <c:pt idx="23">
                  <c:v>106.01622528493212</c:v>
                </c:pt>
              </c:numCache>
            </c:numRef>
          </c:yVal>
        </c:ser>
        <c:axId val="70496640"/>
        <c:axId val="70498560"/>
      </c:scatterChart>
      <c:valAx>
        <c:axId val="70496640"/>
        <c:scaling>
          <c:orientation val="minMax"/>
        </c:scaling>
        <c:axPos val="b"/>
        <c:title>
          <c:tx>
            <c:rich>
              <a:bodyPr/>
              <a:lstStyle/>
              <a:p>
                <a:pPr>
                  <a:defRPr/>
                </a:pPr>
                <a:r>
                  <a:rPr lang="en-US"/>
                  <a:t>Moles of tin used</a:t>
                </a:r>
              </a:p>
            </c:rich>
          </c:tx>
          <c:layout/>
        </c:title>
        <c:numFmt formatCode="General" sourceLinked="1"/>
        <c:tickLblPos val="nextTo"/>
        <c:crossAx val="70498560"/>
        <c:crosses val="autoZero"/>
        <c:crossBetween val="midCat"/>
      </c:valAx>
      <c:valAx>
        <c:axId val="70498560"/>
        <c:scaling>
          <c:orientation val="minMax"/>
          <c:max val="160"/>
        </c:scaling>
        <c:axPos val="l"/>
        <c:majorGridlines/>
        <c:title>
          <c:tx>
            <c:rich>
              <a:bodyPr rot="-5400000" vert="horz"/>
              <a:lstStyle/>
              <a:p>
                <a:pPr>
                  <a:defRPr/>
                </a:pPr>
                <a:r>
                  <a:rPr lang="en-US"/>
                  <a:t>Volume of H</a:t>
                </a:r>
                <a:r>
                  <a:rPr lang="en-US" baseline="-25000"/>
                  <a:t>2</a:t>
                </a:r>
                <a:r>
                  <a:rPr lang="en-US"/>
                  <a:t>(g) produced (mL)</a:t>
                </a:r>
              </a:p>
            </c:rich>
          </c:tx>
          <c:layout/>
        </c:title>
        <c:numFmt formatCode="General" sourceLinked="1"/>
        <c:tickLblPos val="nextTo"/>
        <c:crossAx val="70496640"/>
        <c:crosses val="autoZero"/>
        <c:crossBetween val="midCat"/>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The Reaction</a:t>
            </a:r>
            <a:r>
              <a:rPr lang="en-US" baseline="0"/>
              <a:t> of Tin with Hydrochloric Acid</a:t>
            </a:r>
            <a:endParaRPr lang="en-US"/>
          </a:p>
        </c:rich>
      </c:tx>
      <c:layout>
        <c:manualLayout>
          <c:xMode val="edge"/>
          <c:yMode val="edge"/>
          <c:x val="0.29490043338311622"/>
          <c:y val="3.840860097984114E-2"/>
        </c:manualLayout>
      </c:layout>
      <c:overlay val="1"/>
    </c:title>
    <c:plotArea>
      <c:layout/>
      <c:scatterChart>
        <c:scatterStyle val="lineMarker"/>
        <c:ser>
          <c:idx val="0"/>
          <c:order val="0"/>
          <c:spPr>
            <a:ln w="28575">
              <a:noFill/>
            </a:ln>
          </c:spPr>
          <c:xVal>
            <c:numRef>
              <c:f>Sheet1!$D$2:$D$25</c:f>
              <c:numCache>
                <c:formatCode>General</c:formatCode>
                <c:ptCount val="24"/>
                <c:pt idx="0">
                  <c:v>0</c:v>
                </c:pt>
                <c:pt idx="1">
                  <c:v>5.0543340914834477E-4</c:v>
                </c:pt>
                <c:pt idx="2">
                  <c:v>8.4238901524724132E-4</c:v>
                </c:pt>
                <c:pt idx="3">
                  <c:v>9.2662791677196549E-4</c:v>
                </c:pt>
                <c:pt idx="4">
                  <c:v>1.6847780304944826E-3</c:v>
                </c:pt>
                <c:pt idx="5">
                  <c:v>2.1902114396428274E-3</c:v>
                </c:pt>
                <c:pt idx="6">
                  <c:v>2.5271670457417245E-3</c:v>
                </c:pt>
                <c:pt idx="7">
                  <c:v>2.8641226518406212E-3</c:v>
                </c:pt>
                <c:pt idx="8">
                  <c:v>3.2010782579395178E-3</c:v>
                </c:pt>
                <c:pt idx="9">
                  <c:v>1.5163002274450341E-3</c:v>
                </c:pt>
                <c:pt idx="10">
                  <c:v>1.4320613259203104E-3</c:v>
                </c:pt>
                <c:pt idx="11">
                  <c:v>8.2554123494229682E-3</c:v>
                </c:pt>
                <c:pt idx="12">
                  <c:v>6.907589925027378E-3</c:v>
                </c:pt>
                <c:pt idx="13">
                  <c:v>6.1494398113048623E-3</c:v>
                </c:pt>
                <c:pt idx="14">
                  <c:v>6.486395417403759E-3</c:v>
                </c:pt>
                <c:pt idx="15">
                  <c:v>6.7391121219779315E-3</c:v>
                </c:pt>
                <c:pt idx="16">
                  <c:v>7.5815011372251722E-3</c:v>
                </c:pt>
                <c:pt idx="17">
                  <c:v>7.7499789402746214E-3</c:v>
                </c:pt>
                <c:pt idx="18">
                  <c:v>9.7717125768680031E-3</c:v>
                </c:pt>
                <c:pt idx="19">
                  <c:v>9.013562463145483E-3</c:v>
                </c:pt>
                <c:pt idx="20">
                  <c:v>9.940190379917448E-3</c:v>
                </c:pt>
                <c:pt idx="21">
                  <c:v>8.5081290539971363E-3</c:v>
                </c:pt>
                <c:pt idx="22">
                  <c:v>8.8450846600960364E-3</c:v>
                </c:pt>
                <c:pt idx="23">
                  <c:v>9.6874736753432746E-3</c:v>
                </c:pt>
              </c:numCache>
            </c:numRef>
          </c:xVal>
          <c:yVal>
            <c:numRef>
              <c:f>Sheet1!$B$2:$B$25</c:f>
              <c:numCache>
                <c:formatCode>General</c:formatCode>
                <c:ptCount val="24"/>
                <c:pt idx="0">
                  <c:v>0</c:v>
                </c:pt>
                <c:pt idx="1">
                  <c:v>11.020925131418519</c:v>
                </c:pt>
                <c:pt idx="2">
                  <c:v>19.781489892116287</c:v>
                </c:pt>
                <c:pt idx="3">
                  <c:v>19.947442765271031</c:v>
                </c:pt>
                <c:pt idx="4">
                  <c:v>45.167897496492564</c:v>
                </c:pt>
                <c:pt idx="5">
                  <c:v>50.433978368591703</c:v>
                </c:pt>
                <c:pt idx="6">
                  <c:v>66.717181418594592</c:v>
                </c:pt>
                <c:pt idx="7">
                  <c:v>76.146839812118159</c:v>
                </c:pt>
                <c:pt idx="8">
                  <c:v>83.335022780679012</c:v>
                </c:pt>
                <c:pt idx="9">
                  <c:v>38.9955788603732</c:v>
                </c:pt>
                <c:pt idx="10">
                  <c:v>38.897706197150484</c:v>
                </c:pt>
                <c:pt idx="11">
                  <c:v>115.7994735663947</c:v>
                </c:pt>
                <c:pt idx="12">
                  <c:v>123.97743542683408</c:v>
                </c:pt>
                <c:pt idx="13">
                  <c:v>107.14328575784434</c:v>
                </c:pt>
                <c:pt idx="14">
                  <c:v>107.25829082632882</c:v>
                </c:pt>
                <c:pt idx="15">
                  <c:v>125.13361197793192</c:v>
                </c:pt>
                <c:pt idx="16">
                  <c:v>129.10734283501586</c:v>
                </c:pt>
                <c:pt idx="17">
                  <c:v>120.54831115346927</c:v>
                </c:pt>
                <c:pt idx="18">
                  <c:v>127.76709239840011</c:v>
                </c:pt>
                <c:pt idx="19">
                  <c:v>116.78751881361086</c:v>
                </c:pt>
                <c:pt idx="20">
                  <c:v>117.34234031192028</c:v>
                </c:pt>
                <c:pt idx="21">
                  <c:v>126.32940599682784</c:v>
                </c:pt>
                <c:pt idx="22">
                  <c:v>111.75871954295472</c:v>
                </c:pt>
                <c:pt idx="23">
                  <c:v>106.01622528493212</c:v>
                </c:pt>
              </c:numCache>
            </c:numRef>
          </c:yVal>
        </c:ser>
        <c:axId val="72788224"/>
        <c:axId val="72798592"/>
      </c:scatterChart>
      <c:valAx>
        <c:axId val="72788224"/>
        <c:scaling>
          <c:orientation val="minMax"/>
        </c:scaling>
        <c:axPos val="b"/>
        <c:title>
          <c:tx>
            <c:rich>
              <a:bodyPr/>
              <a:lstStyle/>
              <a:p>
                <a:pPr>
                  <a:defRPr/>
                </a:pPr>
                <a:r>
                  <a:rPr lang="en-US"/>
                  <a:t>Moles of tin used</a:t>
                </a:r>
              </a:p>
            </c:rich>
          </c:tx>
          <c:layout/>
        </c:title>
        <c:numFmt formatCode="General" sourceLinked="1"/>
        <c:tickLblPos val="nextTo"/>
        <c:crossAx val="72798592"/>
        <c:crosses val="autoZero"/>
        <c:crossBetween val="midCat"/>
      </c:valAx>
      <c:valAx>
        <c:axId val="72798592"/>
        <c:scaling>
          <c:orientation val="minMax"/>
          <c:max val="160"/>
        </c:scaling>
        <c:axPos val="l"/>
        <c:majorGridlines/>
        <c:title>
          <c:tx>
            <c:rich>
              <a:bodyPr rot="-5400000" vert="horz"/>
              <a:lstStyle/>
              <a:p>
                <a:pPr>
                  <a:defRPr/>
                </a:pPr>
                <a:r>
                  <a:rPr lang="en-US"/>
                  <a:t>Volume of H</a:t>
                </a:r>
                <a:r>
                  <a:rPr lang="en-US" baseline="-25000"/>
                  <a:t>2</a:t>
                </a:r>
                <a:r>
                  <a:rPr lang="en-US"/>
                  <a:t>(g) produced (mL)</a:t>
                </a:r>
              </a:p>
            </c:rich>
          </c:tx>
          <c:layout/>
        </c:title>
        <c:numFmt formatCode="General" sourceLinked="1"/>
        <c:tickLblPos val="nextTo"/>
        <c:crossAx val="72788224"/>
        <c:crosses val="autoZero"/>
        <c:crossBetween val="midCat"/>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The Reaction</a:t>
            </a:r>
            <a:r>
              <a:rPr lang="en-US" baseline="0"/>
              <a:t> of Tin with Hydrochloric Acid</a:t>
            </a:r>
            <a:endParaRPr lang="en-US"/>
          </a:p>
        </c:rich>
      </c:tx>
      <c:layout>
        <c:manualLayout>
          <c:xMode val="edge"/>
          <c:yMode val="edge"/>
          <c:x val="0.29490043338311633"/>
          <c:y val="3.840860097984114E-2"/>
        </c:manualLayout>
      </c:layout>
      <c:overlay val="1"/>
    </c:title>
    <c:plotArea>
      <c:layout/>
      <c:scatterChart>
        <c:scatterStyle val="lineMarker"/>
        <c:ser>
          <c:idx val="0"/>
          <c:order val="0"/>
          <c:spPr>
            <a:ln w="28575">
              <a:noFill/>
            </a:ln>
          </c:spPr>
          <c:xVal>
            <c:numRef>
              <c:f>Sheet1!$D$2:$D$25</c:f>
              <c:numCache>
                <c:formatCode>General</c:formatCode>
                <c:ptCount val="24"/>
                <c:pt idx="0">
                  <c:v>0</c:v>
                </c:pt>
                <c:pt idx="1">
                  <c:v>5.0543340914834477E-4</c:v>
                </c:pt>
                <c:pt idx="2">
                  <c:v>8.4238901524724132E-4</c:v>
                </c:pt>
                <c:pt idx="3">
                  <c:v>9.2662791677196549E-4</c:v>
                </c:pt>
                <c:pt idx="4">
                  <c:v>1.6847780304944826E-3</c:v>
                </c:pt>
                <c:pt idx="5">
                  <c:v>2.1902114396428274E-3</c:v>
                </c:pt>
                <c:pt idx="6">
                  <c:v>2.5271670457417245E-3</c:v>
                </c:pt>
                <c:pt idx="7">
                  <c:v>2.8641226518406212E-3</c:v>
                </c:pt>
                <c:pt idx="8">
                  <c:v>3.2010782579395178E-3</c:v>
                </c:pt>
                <c:pt idx="9">
                  <c:v>1.5163002274450341E-3</c:v>
                </c:pt>
                <c:pt idx="10">
                  <c:v>1.4320613259203104E-3</c:v>
                </c:pt>
                <c:pt idx="11">
                  <c:v>8.2554123494229682E-3</c:v>
                </c:pt>
                <c:pt idx="12">
                  <c:v>6.907589925027378E-3</c:v>
                </c:pt>
                <c:pt idx="13">
                  <c:v>6.1494398113048623E-3</c:v>
                </c:pt>
                <c:pt idx="14">
                  <c:v>6.486395417403759E-3</c:v>
                </c:pt>
                <c:pt idx="15">
                  <c:v>6.7391121219779315E-3</c:v>
                </c:pt>
                <c:pt idx="16">
                  <c:v>7.5815011372251722E-3</c:v>
                </c:pt>
                <c:pt idx="17">
                  <c:v>7.7499789402746214E-3</c:v>
                </c:pt>
                <c:pt idx="18">
                  <c:v>9.7717125768680031E-3</c:v>
                </c:pt>
                <c:pt idx="19">
                  <c:v>9.013562463145483E-3</c:v>
                </c:pt>
                <c:pt idx="20">
                  <c:v>9.940190379917448E-3</c:v>
                </c:pt>
                <c:pt idx="21">
                  <c:v>8.5081290539971363E-3</c:v>
                </c:pt>
                <c:pt idx="22">
                  <c:v>8.8450846600960364E-3</c:v>
                </c:pt>
                <c:pt idx="23">
                  <c:v>9.6874736753432746E-3</c:v>
                </c:pt>
              </c:numCache>
            </c:numRef>
          </c:xVal>
          <c:yVal>
            <c:numRef>
              <c:f>Sheet1!$B$2:$B$25</c:f>
              <c:numCache>
                <c:formatCode>General</c:formatCode>
                <c:ptCount val="24"/>
                <c:pt idx="0">
                  <c:v>0</c:v>
                </c:pt>
                <c:pt idx="1">
                  <c:v>11.020925131418519</c:v>
                </c:pt>
                <c:pt idx="2">
                  <c:v>19.781489892116287</c:v>
                </c:pt>
                <c:pt idx="3">
                  <c:v>19.947442765271031</c:v>
                </c:pt>
                <c:pt idx="4">
                  <c:v>45.167897496492564</c:v>
                </c:pt>
                <c:pt idx="5">
                  <c:v>50.433978368591703</c:v>
                </c:pt>
                <c:pt idx="6">
                  <c:v>66.717181418594592</c:v>
                </c:pt>
                <c:pt idx="7">
                  <c:v>76.146839812118159</c:v>
                </c:pt>
                <c:pt idx="8">
                  <c:v>83.335022780679012</c:v>
                </c:pt>
                <c:pt idx="9">
                  <c:v>38.9955788603732</c:v>
                </c:pt>
                <c:pt idx="10">
                  <c:v>38.897706197150484</c:v>
                </c:pt>
                <c:pt idx="11">
                  <c:v>115.7994735663947</c:v>
                </c:pt>
                <c:pt idx="12">
                  <c:v>123.97743542683408</c:v>
                </c:pt>
                <c:pt idx="13">
                  <c:v>107.14328575784434</c:v>
                </c:pt>
                <c:pt idx="14">
                  <c:v>107.25829082632882</c:v>
                </c:pt>
                <c:pt idx="15">
                  <c:v>125.13361197793192</c:v>
                </c:pt>
                <c:pt idx="16">
                  <c:v>129.10734283501586</c:v>
                </c:pt>
                <c:pt idx="17">
                  <c:v>120.54831115346927</c:v>
                </c:pt>
                <c:pt idx="18">
                  <c:v>127.76709239840011</c:v>
                </c:pt>
                <c:pt idx="19">
                  <c:v>116.78751881361086</c:v>
                </c:pt>
                <c:pt idx="20">
                  <c:v>117.34234031192028</c:v>
                </c:pt>
                <c:pt idx="21">
                  <c:v>126.32940599682784</c:v>
                </c:pt>
                <c:pt idx="22">
                  <c:v>111.75871954295472</c:v>
                </c:pt>
                <c:pt idx="23">
                  <c:v>106.01622528493212</c:v>
                </c:pt>
              </c:numCache>
            </c:numRef>
          </c:yVal>
        </c:ser>
        <c:axId val="72831360"/>
        <c:axId val="72833280"/>
      </c:scatterChart>
      <c:valAx>
        <c:axId val="72831360"/>
        <c:scaling>
          <c:orientation val="minMax"/>
        </c:scaling>
        <c:axPos val="b"/>
        <c:title>
          <c:tx>
            <c:rich>
              <a:bodyPr/>
              <a:lstStyle/>
              <a:p>
                <a:pPr>
                  <a:defRPr/>
                </a:pPr>
                <a:r>
                  <a:rPr lang="en-US"/>
                  <a:t>Moles of tin used</a:t>
                </a:r>
              </a:p>
            </c:rich>
          </c:tx>
          <c:layout/>
        </c:title>
        <c:numFmt formatCode="General" sourceLinked="1"/>
        <c:tickLblPos val="nextTo"/>
        <c:crossAx val="72833280"/>
        <c:crosses val="autoZero"/>
        <c:crossBetween val="midCat"/>
      </c:valAx>
      <c:valAx>
        <c:axId val="72833280"/>
        <c:scaling>
          <c:orientation val="minMax"/>
          <c:max val="160"/>
        </c:scaling>
        <c:axPos val="l"/>
        <c:majorGridlines/>
        <c:title>
          <c:tx>
            <c:rich>
              <a:bodyPr rot="-5400000" vert="horz"/>
              <a:lstStyle/>
              <a:p>
                <a:pPr>
                  <a:defRPr/>
                </a:pPr>
                <a:r>
                  <a:rPr lang="en-US"/>
                  <a:t>Volume of H</a:t>
                </a:r>
                <a:r>
                  <a:rPr lang="en-US" baseline="-25000"/>
                  <a:t>2</a:t>
                </a:r>
                <a:r>
                  <a:rPr lang="en-US"/>
                  <a:t>(g) produced (mL)</a:t>
                </a:r>
              </a:p>
            </c:rich>
          </c:tx>
          <c:layout/>
        </c:title>
        <c:numFmt formatCode="General" sourceLinked="1"/>
        <c:tickLblPos val="nextTo"/>
        <c:crossAx val="72831360"/>
        <c:crosses val="autoZero"/>
        <c:crossBetween val="midCat"/>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The Reaction</a:t>
            </a:r>
            <a:r>
              <a:rPr lang="en-US" baseline="0"/>
              <a:t> of Tin with Hydrochloric Acid</a:t>
            </a:r>
            <a:endParaRPr lang="en-US"/>
          </a:p>
        </c:rich>
      </c:tx>
      <c:layout>
        <c:manualLayout>
          <c:xMode val="edge"/>
          <c:yMode val="edge"/>
          <c:x val="0.29490043338311622"/>
          <c:y val="3.840860097984114E-2"/>
        </c:manualLayout>
      </c:layout>
      <c:overlay val="1"/>
    </c:title>
    <c:plotArea>
      <c:layout/>
      <c:scatterChart>
        <c:scatterStyle val="lineMarker"/>
        <c:ser>
          <c:idx val="0"/>
          <c:order val="0"/>
          <c:spPr>
            <a:ln w="28575">
              <a:noFill/>
            </a:ln>
          </c:spPr>
          <c:xVal>
            <c:numRef>
              <c:f>Sheet1!$D$2:$D$25</c:f>
              <c:numCache>
                <c:formatCode>General</c:formatCode>
                <c:ptCount val="24"/>
                <c:pt idx="0">
                  <c:v>0</c:v>
                </c:pt>
                <c:pt idx="1">
                  <c:v>5.0543340914834477E-4</c:v>
                </c:pt>
                <c:pt idx="2">
                  <c:v>8.4238901524724132E-4</c:v>
                </c:pt>
                <c:pt idx="3">
                  <c:v>9.2662791677196549E-4</c:v>
                </c:pt>
                <c:pt idx="4">
                  <c:v>1.6847780304944826E-3</c:v>
                </c:pt>
                <c:pt idx="5">
                  <c:v>2.1902114396428274E-3</c:v>
                </c:pt>
                <c:pt idx="6">
                  <c:v>2.5271670457417245E-3</c:v>
                </c:pt>
                <c:pt idx="7">
                  <c:v>2.8641226518406212E-3</c:v>
                </c:pt>
                <c:pt idx="8">
                  <c:v>3.2010782579395178E-3</c:v>
                </c:pt>
                <c:pt idx="9">
                  <c:v>1.5163002274450341E-3</c:v>
                </c:pt>
                <c:pt idx="10">
                  <c:v>1.4320613259203104E-3</c:v>
                </c:pt>
                <c:pt idx="11">
                  <c:v>8.2554123494229682E-3</c:v>
                </c:pt>
                <c:pt idx="12">
                  <c:v>6.907589925027378E-3</c:v>
                </c:pt>
                <c:pt idx="13">
                  <c:v>6.1494398113048623E-3</c:v>
                </c:pt>
                <c:pt idx="14">
                  <c:v>6.486395417403759E-3</c:v>
                </c:pt>
                <c:pt idx="15">
                  <c:v>6.7391121219779315E-3</c:v>
                </c:pt>
                <c:pt idx="16">
                  <c:v>7.5815011372251722E-3</c:v>
                </c:pt>
                <c:pt idx="17">
                  <c:v>7.7499789402746214E-3</c:v>
                </c:pt>
                <c:pt idx="18">
                  <c:v>9.7717125768680031E-3</c:v>
                </c:pt>
                <c:pt idx="19">
                  <c:v>9.013562463145483E-3</c:v>
                </c:pt>
                <c:pt idx="20">
                  <c:v>9.940190379917448E-3</c:v>
                </c:pt>
                <c:pt idx="21">
                  <c:v>8.5081290539971363E-3</c:v>
                </c:pt>
                <c:pt idx="22">
                  <c:v>8.8450846600960364E-3</c:v>
                </c:pt>
                <c:pt idx="23">
                  <c:v>9.6874736753432746E-3</c:v>
                </c:pt>
              </c:numCache>
            </c:numRef>
          </c:xVal>
          <c:yVal>
            <c:numRef>
              <c:f>Sheet1!$B$2:$B$25</c:f>
              <c:numCache>
                <c:formatCode>General</c:formatCode>
                <c:ptCount val="24"/>
                <c:pt idx="0">
                  <c:v>0</c:v>
                </c:pt>
                <c:pt idx="1">
                  <c:v>11.020925131418519</c:v>
                </c:pt>
                <c:pt idx="2">
                  <c:v>19.781489892116287</c:v>
                </c:pt>
                <c:pt idx="3">
                  <c:v>19.947442765271031</c:v>
                </c:pt>
                <c:pt idx="4">
                  <c:v>45.167897496492564</c:v>
                </c:pt>
                <c:pt idx="5">
                  <c:v>50.433978368591703</c:v>
                </c:pt>
                <c:pt idx="6">
                  <c:v>66.717181418594592</c:v>
                </c:pt>
                <c:pt idx="7">
                  <c:v>76.146839812118159</c:v>
                </c:pt>
                <c:pt idx="8">
                  <c:v>83.335022780679012</c:v>
                </c:pt>
                <c:pt idx="9">
                  <c:v>38.9955788603732</c:v>
                </c:pt>
                <c:pt idx="10">
                  <c:v>38.897706197150484</c:v>
                </c:pt>
                <c:pt idx="11">
                  <c:v>115.7994735663947</c:v>
                </c:pt>
                <c:pt idx="12">
                  <c:v>123.97743542683408</c:v>
                </c:pt>
                <c:pt idx="13">
                  <c:v>107.14328575784434</c:v>
                </c:pt>
                <c:pt idx="14">
                  <c:v>107.25829082632882</c:v>
                </c:pt>
                <c:pt idx="15">
                  <c:v>125.13361197793192</c:v>
                </c:pt>
                <c:pt idx="16">
                  <c:v>129.10734283501586</c:v>
                </c:pt>
                <c:pt idx="17">
                  <c:v>120.54831115346927</c:v>
                </c:pt>
                <c:pt idx="18">
                  <c:v>127.76709239840011</c:v>
                </c:pt>
                <c:pt idx="19">
                  <c:v>116.78751881361086</c:v>
                </c:pt>
                <c:pt idx="20">
                  <c:v>117.34234031192028</c:v>
                </c:pt>
                <c:pt idx="21">
                  <c:v>126.32940599682784</c:v>
                </c:pt>
                <c:pt idx="22">
                  <c:v>111.75871954295472</c:v>
                </c:pt>
                <c:pt idx="23">
                  <c:v>106.01622528493212</c:v>
                </c:pt>
              </c:numCache>
            </c:numRef>
          </c:yVal>
        </c:ser>
        <c:axId val="72874240"/>
        <c:axId val="72900992"/>
      </c:scatterChart>
      <c:valAx>
        <c:axId val="72874240"/>
        <c:scaling>
          <c:orientation val="minMax"/>
        </c:scaling>
        <c:axPos val="b"/>
        <c:title>
          <c:tx>
            <c:rich>
              <a:bodyPr/>
              <a:lstStyle/>
              <a:p>
                <a:pPr>
                  <a:defRPr/>
                </a:pPr>
                <a:r>
                  <a:rPr lang="en-US"/>
                  <a:t>Moles of tin used</a:t>
                </a:r>
              </a:p>
            </c:rich>
          </c:tx>
          <c:layout/>
        </c:title>
        <c:numFmt formatCode="General" sourceLinked="1"/>
        <c:tickLblPos val="nextTo"/>
        <c:crossAx val="72900992"/>
        <c:crosses val="autoZero"/>
        <c:crossBetween val="midCat"/>
      </c:valAx>
      <c:valAx>
        <c:axId val="72900992"/>
        <c:scaling>
          <c:orientation val="minMax"/>
          <c:max val="160"/>
        </c:scaling>
        <c:axPos val="l"/>
        <c:majorGridlines/>
        <c:title>
          <c:tx>
            <c:rich>
              <a:bodyPr rot="-5400000" vert="horz"/>
              <a:lstStyle/>
              <a:p>
                <a:pPr>
                  <a:defRPr/>
                </a:pPr>
                <a:r>
                  <a:rPr lang="en-US"/>
                  <a:t>Volume of H</a:t>
                </a:r>
                <a:r>
                  <a:rPr lang="en-US" baseline="-25000"/>
                  <a:t>2</a:t>
                </a:r>
                <a:r>
                  <a:rPr lang="en-US"/>
                  <a:t>(g) produced (mL)</a:t>
                </a:r>
              </a:p>
            </c:rich>
          </c:tx>
          <c:layout/>
        </c:title>
        <c:numFmt formatCode="General" sourceLinked="1"/>
        <c:tickLblPos val="nextTo"/>
        <c:crossAx val="72874240"/>
        <c:crosses val="autoZero"/>
        <c:crossBetween val="midCat"/>
      </c:valAx>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The Reaction</a:t>
            </a:r>
            <a:r>
              <a:rPr lang="en-US" baseline="0"/>
              <a:t> of Tin with Hydrochloric Acid</a:t>
            </a:r>
            <a:endParaRPr lang="en-US"/>
          </a:p>
        </c:rich>
      </c:tx>
      <c:layout>
        <c:manualLayout>
          <c:xMode val="edge"/>
          <c:yMode val="edge"/>
          <c:x val="0.29490043338311633"/>
          <c:y val="3.840860097984114E-2"/>
        </c:manualLayout>
      </c:layout>
      <c:overlay val="1"/>
    </c:title>
    <c:plotArea>
      <c:layout/>
      <c:scatterChart>
        <c:scatterStyle val="lineMarker"/>
        <c:ser>
          <c:idx val="0"/>
          <c:order val="0"/>
          <c:spPr>
            <a:ln w="28575">
              <a:noFill/>
            </a:ln>
          </c:spPr>
          <c:xVal>
            <c:numRef>
              <c:f>Sheet1!$D$2:$D$25</c:f>
              <c:numCache>
                <c:formatCode>General</c:formatCode>
                <c:ptCount val="24"/>
                <c:pt idx="0">
                  <c:v>0</c:v>
                </c:pt>
                <c:pt idx="1">
                  <c:v>5.0543340914834477E-4</c:v>
                </c:pt>
                <c:pt idx="2">
                  <c:v>8.4238901524724132E-4</c:v>
                </c:pt>
                <c:pt idx="3">
                  <c:v>9.2662791677196549E-4</c:v>
                </c:pt>
                <c:pt idx="4">
                  <c:v>1.6847780304944826E-3</c:v>
                </c:pt>
                <c:pt idx="5">
                  <c:v>2.1902114396428274E-3</c:v>
                </c:pt>
                <c:pt idx="6">
                  <c:v>2.5271670457417245E-3</c:v>
                </c:pt>
                <c:pt idx="7">
                  <c:v>2.8641226518406212E-3</c:v>
                </c:pt>
                <c:pt idx="8">
                  <c:v>3.2010782579395178E-3</c:v>
                </c:pt>
                <c:pt idx="9">
                  <c:v>1.5163002274450341E-3</c:v>
                </c:pt>
                <c:pt idx="10">
                  <c:v>1.4320613259203104E-3</c:v>
                </c:pt>
                <c:pt idx="11">
                  <c:v>8.2554123494229682E-3</c:v>
                </c:pt>
                <c:pt idx="12">
                  <c:v>6.907589925027378E-3</c:v>
                </c:pt>
                <c:pt idx="13">
                  <c:v>6.1494398113048623E-3</c:v>
                </c:pt>
                <c:pt idx="14">
                  <c:v>6.486395417403759E-3</c:v>
                </c:pt>
                <c:pt idx="15">
                  <c:v>6.7391121219779315E-3</c:v>
                </c:pt>
                <c:pt idx="16">
                  <c:v>7.5815011372251722E-3</c:v>
                </c:pt>
                <c:pt idx="17">
                  <c:v>7.7499789402746214E-3</c:v>
                </c:pt>
                <c:pt idx="18">
                  <c:v>9.7717125768680031E-3</c:v>
                </c:pt>
                <c:pt idx="19">
                  <c:v>9.013562463145483E-3</c:v>
                </c:pt>
                <c:pt idx="20">
                  <c:v>9.940190379917448E-3</c:v>
                </c:pt>
                <c:pt idx="21">
                  <c:v>8.5081290539971363E-3</c:v>
                </c:pt>
                <c:pt idx="22">
                  <c:v>8.8450846600960364E-3</c:v>
                </c:pt>
                <c:pt idx="23">
                  <c:v>9.6874736753432746E-3</c:v>
                </c:pt>
              </c:numCache>
            </c:numRef>
          </c:xVal>
          <c:yVal>
            <c:numRef>
              <c:f>Sheet1!$B$2:$B$25</c:f>
              <c:numCache>
                <c:formatCode>General</c:formatCode>
                <c:ptCount val="24"/>
                <c:pt idx="0">
                  <c:v>0</c:v>
                </c:pt>
                <c:pt idx="1">
                  <c:v>11.020925131418519</c:v>
                </c:pt>
                <c:pt idx="2">
                  <c:v>19.781489892116287</c:v>
                </c:pt>
                <c:pt idx="3">
                  <c:v>19.947442765271031</c:v>
                </c:pt>
                <c:pt idx="4">
                  <c:v>45.167897496492564</c:v>
                </c:pt>
                <c:pt idx="5">
                  <c:v>50.433978368591703</c:v>
                </c:pt>
                <c:pt idx="6">
                  <c:v>66.717181418594592</c:v>
                </c:pt>
                <c:pt idx="7">
                  <c:v>76.146839812118159</c:v>
                </c:pt>
                <c:pt idx="8">
                  <c:v>83.335022780679012</c:v>
                </c:pt>
                <c:pt idx="9">
                  <c:v>38.9955788603732</c:v>
                </c:pt>
                <c:pt idx="10">
                  <c:v>38.897706197150484</c:v>
                </c:pt>
                <c:pt idx="11">
                  <c:v>115.7994735663947</c:v>
                </c:pt>
                <c:pt idx="12">
                  <c:v>123.97743542683408</c:v>
                </c:pt>
                <c:pt idx="13">
                  <c:v>107.14328575784434</c:v>
                </c:pt>
                <c:pt idx="14">
                  <c:v>107.25829082632882</c:v>
                </c:pt>
                <c:pt idx="15">
                  <c:v>125.13361197793192</c:v>
                </c:pt>
                <c:pt idx="16">
                  <c:v>129.10734283501586</c:v>
                </c:pt>
                <c:pt idx="17">
                  <c:v>120.54831115346927</c:v>
                </c:pt>
                <c:pt idx="18">
                  <c:v>127.76709239840011</c:v>
                </c:pt>
                <c:pt idx="19">
                  <c:v>116.78751881361086</c:v>
                </c:pt>
                <c:pt idx="20">
                  <c:v>117.34234031192028</c:v>
                </c:pt>
                <c:pt idx="21">
                  <c:v>126.32940599682784</c:v>
                </c:pt>
                <c:pt idx="22">
                  <c:v>111.75871954295472</c:v>
                </c:pt>
                <c:pt idx="23">
                  <c:v>106.01622528493212</c:v>
                </c:pt>
              </c:numCache>
            </c:numRef>
          </c:yVal>
        </c:ser>
        <c:axId val="72925568"/>
        <c:axId val="72927488"/>
      </c:scatterChart>
      <c:valAx>
        <c:axId val="72925568"/>
        <c:scaling>
          <c:orientation val="minMax"/>
        </c:scaling>
        <c:axPos val="b"/>
        <c:title>
          <c:tx>
            <c:rich>
              <a:bodyPr/>
              <a:lstStyle/>
              <a:p>
                <a:pPr>
                  <a:defRPr/>
                </a:pPr>
                <a:r>
                  <a:rPr lang="en-US"/>
                  <a:t>Moles of tin used</a:t>
                </a:r>
              </a:p>
            </c:rich>
          </c:tx>
          <c:layout/>
        </c:title>
        <c:numFmt formatCode="General" sourceLinked="1"/>
        <c:tickLblPos val="nextTo"/>
        <c:crossAx val="72927488"/>
        <c:crosses val="autoZero"/>
        <c:crossBetween val="midCat"/>
      </c:valAx>
      <c:valAx>
        <c:axId val="72927488"/>
        <c:scaling>
          <c:orientation val="minMax"/>
          <c:max val="160"/>
        </c:scaling>
        <c:axPos val="l"/>
        <c:majorGridlines/>
        <c:title>
          <c:tx>
            <c:rich>
              <a:bodyPr rot="-5400000" vert="horz"/>
              <a:lstStyle/>
              <a:p>
                <a:pPr>
                  <a:defRPr/>
                </a:pPr>
                <a:r>
                  <a:rPr lang="en-US"/>
                  <a:t>Volume of H</a:t>
                </a:r>
                <a:r>
                  <a:rPr lang="en-US" baseline="-25000"/>
                  <a:t>2</a:t>
                </a:r>
                <a:r>
                  <a:rPr lang="en-US"/>
                  <a:t>(g) produced (mL)</a:t>
                </a:r>
              </a:p>
            </c:rich>
          </c:tx>
          <c:layout/>
        </c:title>
        <c:numFmt formatCode="General" sourceLinked="1"/>
        <c:tickLblPos val="nextTo"/>
        <c:crossAx val="72925568"/>
        <c:crosses val="autoZero"/>
        <c:crossBetween val="midCat"/>
      </c:valAx>
    </c:plotArea>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9676F1-63C4-4BDF-A0A3-E83169FBE7E7}"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9676F1-63C4-4BDF-A0A3-E83169FBE7E7}"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9676F1-63C4-4BDF-A0A3-E83169FBE7E7}"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9676F1-63C4-4BDF-A0A3-E83169FBE7E7}" type="datetimeFigureOut">
              <a:rPr lang="en-US" smtClean="0"/>
              <a:pPr/>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9676F1-63C4-4BDF-A0A3-E83169FBE7E7}" type="datetimeFigureOut">
              <a:rPr lang="en-US" smtClean="0"/>
              <a:pPr/>
              <a:t>9/26/2012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9676F1-63C4-4BDF-A0A3-E83169FBE7E7}" type="datetimeFigureOut">
              <a:rPr lang="en-US" smtClean="0"/>
              <a:pPr/>
              <a:t>9/26/2012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9676F1-63C4-4BDF-A0A3-E83169FBE7E7}" type="datetimeFigureOut">
              <a:rPr lang="en-US" smtClean="0"/>
              <a:pPr/>
              <a:t>9/26/2012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9676F1-63C4-4BDF-A0A3-E83169FBE7E7}" type="datetimeFigureOut">
              <a:rPr lang="en-US" smtClean="0"/>
              <a:pPr/>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9676F1-63C4-4BDF-A0A3-E83169FBE7E7}" type="datetimeFigureOut">
              <a:rPr lang="en-US" smtClean="0"/>
              <a:pPr/>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9676F1-63C4-4BDF-A0A3-E83169FBE7E7}"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9676F1-63C4-4BDF-A0A3-E83169FBE7E7}"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9286C-7E3B-41F5-AB4B-C44D93DE18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9676F1-63C4-4BDF-A0A3-E83169FBE7E7}" type="datetimeFigureOut">
              <a:rPr lang="en-US" smtClean="0"/>
              <a:pPr/>
              <a:t>9/26/2012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9286C-7E3B-41F5-AB4B-C44D93DE18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57200"/>
            <a:ext cx="8839200" cy="4524315"/>
          </a:xfrm>
          <a:prstGeom prst="rect">
            <a:avLst/>
          </a:prstGeom>
          <a:noFill/>
        </p:spPr>
        <p:txBody>
          <a:bodyPr wrap="square" rtlCol="0">
            <a:spAutoFit/>
          </a:bodyPr>
          <a:lstStyle/>
          <a:p>
            <a:pPr algn="ctr"/>
            <a:r>
              <a:rPr lang="en-US" sz="4800" b="1" dirty="0" smtClean="0"/>
              <a:t>Determining the Coefficients of a Balanced Chemical Equation by Experiment</a:t>
            </a:r>
          </a:p>
          <a:p>
            <a:pPr algn="ctr"/>
            <a:endParaRPr lang="en-US" sz="3600" dirty="0"/>
          </a:p>
          <a:p>
            <a:pPr algn="ctr"/>
            <a:r>
              <a:rPr lang="en-US" sz="3600" i="1" dirty="0" smtClean="0"/>
              <a:t>Experiment 1</a:t>
            </a:r>
          </a:p>
          <a:p>
            <a:pPr algn="ctr"/>
            <a:endParaRPr lang="en-US" sz="3600" dirty="0"/>
          </a:p>
          <a:p>
            <a:pPr algn="ctr"/>
            <a:r>
              <a:rPr lang="en-US" sz="3600" dirty="0" smtClean="0"/>
              <a:t>The Reaction of a Metal with a Strong Acid</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763000" cy="6001643"/>
          </a:xfrm>
          <a:prstGeom prst="rect">
            <a:avLst/>
          </a:prstGeom>
          <a:noFill/>
        </p:spPr>
        <p:txBody>
          <a:bodyPr wrap="square" rtlCol="0">
            <a:spAutoFit/>
          </a:bodyPr>
          <a:lstStyle/>
          <a:p>
            <a:r>
              <a:rPr lang="en-US" sz="3200" dirty="0" smtClean="0"/>
              <a:t>A number of metals will react with a strong acid {such as </a:t>
            </a:r>
            <a:r>
              <a:rPr lang="en-US" sz="3200" dirty="0" err="1" smtClean="0"/>
              <a:t>HCl</a:t>
            </a:r>
            <a:r>
              <a:rPr lang="en-US" sz="3200" dirty="0" smtClean="0"/>
              <a:t>(</a:t>
            </a:r>
            <a:r>
              <a:rPr lang="en-US" sz="3200" dirty="0" err="1" smtClean="0"/>
              <a:t>aq</a:t>
            </a:r>
            <a:r>
              <a:rPr lang="en-US" sz="3200" dirty="0" smtClean="0"/>
              <a:t>)} via a single displacement reaction to form hydrogen gas.</a:t>
            </a:r>
          </a:p>
          <a:p>
            <a:endParaRPr lang="en-US" sz="3200" dirty="0"/>
          </a:p>
          <a:p>
            <a:pPr algn="ctr"/>
            <a:r>
              <a:rPr lang="en-US" sz="3200" dirty="0" smtClean="0"/>
              <a:t>a “M”(s)  +  b </a:t>
            </a:r>
            <a:r>
              <a:rPr lang="en-US" sz="3200" dirty="0" err="1" smtClean="0"/>
              <a:t>HCl</a:t>
            </a:r>
            <a:r>
              <a:rPr lang="en-US" sz="3200" dirty="0" smtClean="0"/>
              <a:t>(</a:t>
            </a:r>
            <a:r>
              <a:rPr lang="en-US" sz="3200" dirty="0" err="1" smtClean="0"/>
              <a:t>aq</a:t>
            </a:r>
            <a:r>
              <a:rPr lang="en-US" sz="3200" dirty="0" smtClean="0"/>
              <a:t>)   </a:t>
            </a:r>
            <a:r>
              <a:rPr lang="en-US" sz="3200" dirty="0" smtClean="0">
                <a:sym typeface="Wingdings" pitchFamily="2" charset="2"/>
              </a:rPr>
              <a:t>   (</a:t>
            </a:r>
            <a:r>
              <a:rPr lang="en-US" sz="3200" baseline="30000" dirty="0" smtClean="0">
                <a:sym typeface="Wingdings" pitchFamily="2" charset="2"/>
              </a:rPr>
              <a:t>b</a:t>
            </a:r>
            <a:r>
              <a:rPr lang="en-US" sz="3200" dirty="0" smtClean="0">
                <a:sym typeface="Wingdings" pitchFamily="2" charset="2"/>
              </a:rPr>
              <a:t>/</a:t>
            </a:r>
            <a:r>
              <a:rPr lang="en-US" sz="3200" baseline="-25000" dirty="0" smtClean="0">
                <a:sym typeface="Wingdings" pitchFamily="2" charset="2"/>
              </a:rPr>
              <a:t>2</a:t>
            </a:r>
            <a:r>
              <a:rPr lang="en-US" sz="3200" dirty="0" smtClean="0">
                <a:sym typeface="Wingdings" pitchFamily="2" charset="2"/>
              </a:rPr>
              <a:t>) H</a:t>
            </a:r>
            <a:r>
              <a:rPr lang="en-US" sz="3200" baseline="-25000" dirty="0" smtClean="0">
                <a:sym typeface="Wingdings" pitchFamily="2" charset="2"/>
              </a:rPr>
              <a:t>2</a:t>
            </a:r>
            <a:r>
              <a:rPr lang="en-US" sz="3200" dirty="0" smtClean="0">
                <a:sym typeface="Wingdings" pitchFamily="2" charset="2"/>
              </a:rPr>
              <a:t>(g)  +  a </a:t>
            </a:r>
            <a:r>
              <a:rPr lang="en-US" sz="3200" dirty="0" err="1" smtClean="0">
                <a:sym typeface="Wingdings" pitchFamily="2" charset="2"/>
              </a:rPr>
              <a:t>MCl</a:t>
            </a:r>
            <a:r>
              <a:rPr lang="en-US" sz="3200" baseline="-25000" dirty="0" err="1" smtClean="0">
                <a:sym typeface="Wingdings" pitchFamily="2" charset="2"/>
              </a:rPr>
              <a:t>x</a:t>
            </a:r>
            <a:r>
              <a:rPr lang="en-US" sz="3200" dirty="0" smtClean="0">
                <a:sym typeface="Wingdings" pitchFamily="2" charset="2"/>
              </a:rPr>
              <a:t>(</a:t>
            </a:r>
            <a:r>
              <a:rPr lang="en-US" sz="3200" dirty="0" err="1" smtClean="0">
                <a:sym typeface="Wingdings" pitchFamily="2" charset="2"/>
              </a:rPr>
              <a:t>aq</a:t>
            </a:r>
            <a:r>
              <a:rPr lang="en-US" sz="3200" dirty="0" smtClean="0">
                <a:sym typeface="Wingdings" pitchFamily="2" charset="2"/>
              </a:rPr>
              <a:t>)</a:t>
            </a:r>
            <a:endParaRPr lang="en-US" sz="3200" dirty="0" smtClean="0"/>
          </a:p>
          <a:p>
            <a:endParaRPr lang="en-US" sz="3200" dirty="0"/>
          </a:p>
          <a:p>
            <a:r>
              <a:rPr lang="en-US" sz="3200" dirty="0" smtClean="0"/>
              <a:t>Because this reaction produces a gas, the progress of the reaction can be monitored by measuring the amount of gas that is generated.  This provides a convenient way to explore the </a:t>
            </a:r>
            <a:r>
              <a:rPr lang="en-US" sz="3200" dirty="0" err="1" smtClean="0"/>
              <a:t>stoichiometry</a:t>
            </a:r>
            <a:r>
              <a:rPr lang="en-US" sz="3200" dirty="0" smtClean="0"/>
              <a:t> of the reaction and determine the values of “a”, “b”, and “x” in the above chemical equation.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Group 150"/>
          <p:cNvGrpSpPr/>
          <p:nvPr/>
        </p:nvGrpSpPr>
        <p:grpSpPr>
          <a:xfrm>
            <a:off x="3276600" y="2819400"/>
            <a:ext cx="5635625" cy="3766038"/>
            <a:chOff x="4648200" y="370741"/>
            <a:chExt cx="4340225" cy="3004038"/>
          </a:xfrm>
        </p:grpSpPr>
        <p:grpSp>
          <p:nvGrpSpPr>
            <p:cNvPr id="1026" name="Group 2"/>
            <p:cNvGrpSpPr>
              <a:grpSpLocks/>
            </p:cNvGrpSpPr>
            <p:nvPr/>
          </p:nvGrpSpPr>
          <p:grpSpPr bwMode="auto">
            <a:xfrm>
              <a:off x="4648200" y="370741"/>
              <a:ext cx="4340225" cy="3004038"/>
              <a:chOff x="4128" y="7395"/>
              <a:chExt cx="3607" cy="2050"/>
            </a:xfrm>
          </p:grpSpPr>
          <p:sp>
            <p:nvSpPr>
              <p:cNvPr id="1027" name="Rectangle 3"/>
              <p:cNvSpPr>
                <a:spLocks noChangeArrowheads="1"/>
              </p:cNvSpPr>
              <p:nvPr/>
            </p:nvSpPr>
            <p:spPr bwMode="auto">
              <a:xfrm>
                <a:off x="5834" y="8583"/>
                <a:ext cx="1894" cy="78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8" name="Rectangle 4"/>
              <p:cNvSpPr>
                <a:spLocks noChangeArrowheads="1"/>
              </p:cNvSpPr>
              <p:nvPr/>
            </p:nvSpPr>
            <p:spPr bwMode="auto">
              <a:xfrm>
                <a:off x="6876" y="7982"/>
                <a:ext cx="283" cy="976"/>
              </a:xfrm>
              <a:prstGeom prst="rect">
                <a:avLst/>
              </a:prstGeom>
              <a:solidFill>
                <a:srgbClr val="C0C0C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Rectangle 5"/>
              <p:cNvSpPr>
                <a:spLocks noChangeArrowheads="1"/>
              </p:cNvSpPr>
              <p:nvPr/>
            </p:nvSpPr>
            <p:spPr bwMode="auto">
              <a:xfrm>
                <a:off x="5834" y="8824"/>
                <a:ext cx="1894" cy="540"/>
              </a:xfrm>
              <a:prstGeom prst="rect">
                <a:avLst/>
              </a:prstGeom>
              <a:solidFill>
                <a:srgbClr val="C0C0C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4507" y="7655"/>
                <a:ext cx="773" cy="999"/>
              </a:xfrm>
              <a:custGeom>
                <a:avLst/>
                <a:gdLst/>
                <a:ahLst/>
                <a:cxnLst>
                  <a:cxn ang="0">
                    <a:pos x="0" y="985"/>
                  </a:cxn>
                  <a:cxn ang="0">
                    <a:pos x="36" y="985"/>
                  </a:cxn>
                  <a:cxn ang="0">
                    <a:pos x="36" y="621"/>
                  </a:cxn>
                  <a:cxn ang="0">
                    <a:pos x="36" y="258"/>
                  </a:cxn>
                  <a:cxn ang="0">
                    <a:pos x="36" y="258"/>
                  </a:cxn>
                  <a:cxn ang="0">
                    <a:pos x="39" y="223"/>
                  </a:cxn>
                  <a:cxn ang="0">
                    <a:pos x="50" y="187"/>
                  </a:cxn>
                  <a:cxn ang="0">
                    <a:pos x="65" y="152"/>
                  </a:cxn>
                  <a:cxn ang="0">
                    <a:pos x="87" y="119"/>
                  </a:cxn>
                  <a:cxn ang="0">
                    <a:pos x="111" y="89"/>
                  </a:cxn>
                  <a:cxn ang="0">
                    <a:pos x="139" y="66"/>
                  </a:cxn>
                  <a:cxn ang="0">
                    <a:pos x="168" y="51"/>
                  </a:cxn>
                  <a:cxn ang="0">
                    <a:pos x="200" y="46"/>
                  </a:cxn>
                  <a:cxn ang="0">
                    <a:pos x="1062" y="46"/>
                  </a:cxn>
                  <a:cxn ang="0">
                    <a:pos x="1062" y="0"/>
                  </a:cxn>
                  <a:cxn ang="0">
                    <a:pos x="200" y="0"/>
                  </a:cxn>
                  <a:cxn ang="0">
                    <a:pos x="200" y="0"/>
                  </a:cxn>
                  <a:cxn ang="0">
                    <a:pos x="149" y="7"/>
                  </a:cxn>
                  <a:cxn ang="0">
                    <a:pos x="108" y="23"/>
                  </a:cxn>
                  <a:cxn ang="0">
                    <a:pos x="73" y="50"/>
                  </a:cxn>
                  <a:cxn ang="0">
                    <a:pos x="46" y="83"/>
                  </a:cxn>
                  <a:cxn ang="0">
                    <a:pos x="26" y="122"/>
                  </a:cxn>
                  <a:cxn ang="0">
                    <a:pos x="10" y="167"/>
                  </a:cxn>
                  <a:cxn ang="0">
                    <a:pos x="3" y="213"/>
                  </a:cxn>
                  <a:cxn ang="0">
                    <a:pos x="0" y="259"/>
                  </a:cxn>
                  <a:cxn ang="0">
                    <a:pos x="0" y="985"/>
                  </a:cxn>
                </a:cxnLst>
                <a:rect l="0" t="0" r="r" b="b"/>
                <a:pathLst>
                  <a:path w="1062" h="985">
                    <a:moveTo>
                      <a:pt x="0" y="985"/>
                    </a:moveTo>
                    <a:lnTo>
                      <a:pt x="36" y="985"/>
                    </a:lnTo>
                    <a:lnTo>
                      <a:pt x="36" y="621"/>
                    </a:lnTo>
                    <a:lnTo>
                      <a:pt x="36" y="258"/>
                    </a:lnTo>
                    <a:lnTo>
                      <a:pt x="39" y="223"/>
                    </a:lnTo>
                    <a:lnTo>
                      <a:pt x="50" y="187"/>
                    </a:lnTo>
                    <a:lnTo>
                      <a:pt x="65" y="152"/>
                    </a:lnTo>
                    <a:lnTo>
                      <a:pt x="87" y="119"/>
                    </a:lnTo>
                    <a:lnTo>
                      <a:pt x="111" y="89"/>
                    </a:lnTo>
                    <a:lnTo>
                      <a:pt x="139" y="66"/>
                    </a:lnTo>
                    <a:lnTo>
                      <a:pt x="168" y="51"/>
                    </a:lnTo>
                    <a:lnTo>
                      <a:pt x="200" y="46"/>
                    </a:lnTo>
                    <a:lnTo>
                      <a:pt x="1062" y="46"/>
                    </a:lnTo>
                    <a:lnTo>
                      <a:pt x="1062" y="0"/>
                    </a:lnTo>
                    <a:lnTo>
                      <a:pt x="200" y="0"/>
                    </a:lnTo>
                    <a:lnTo>
                      <a:pt x="149" y="7"/>
                    </a:lnTo>
                    <a:lnTo>
                      <a:pt x="108" y="23"/>
                    </a:lnTo>
                    <a:lnTo>
                      <a:pt x="73" y="50"/>
                    </a:lnTo>
                    <a:lnTo>
                      <a:pt x="46" y="83"/>
                    </a:lnTo>
                    <a:lnTo>
                      <a:pt x="26" y="122"/>
                    </a:lnTo>
                    <a:lnTo>
                      <a:pt x="10" y="167"/>
                    </a:lnTo>
                    <a:lnTo>
                      <a:pt x="3" y="213"/>
                    </a:lnTo>
                    <a:lnTo>
                      <a:pt x="0" y="259"/>
                    </a:lnTo>
                    <a:lnTo>
                      <a:pt x="0" y="985"/>
                    </a:lnTo>
                  </a:path>
                </a:pathLst>
              </a:custGeom>
              <a:no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4412" y="8079"/>
                <a:ext cx="239" cy="214"/>
              </a:xfrm>
              <a:custGeom>
                <a:avLst/>
                <a:gdLst/>
                <a:ahLst/>
                <a:cxnLst>
                  <a:cxn ang="0">
                    <a:pos x="0" y="0"/>
                  </a:cxn>
                  <a:cxn ang="0">
                    <a:pos x="362" y="0"/>
                  </a:cxn>
                  <a:cxn ang="0">
                    <a:pos x="324" y="316"/>
                  </a:cxn>
                  <a:cxn ang="0">
                    <a:pos x="38" y="316"/>
                  </a:cxn>
                  <a:cxn ang="0">
                    <a:pos x="0" y="0"/>
                  </a:cxn>
                </a:cxnLst>
                <a:rect l="0" t="0" r="r" b="b"/>
                <a:pathLst>
                  <a:path w="362" h="316">
                    <a:moveTo>
                      <a:pt x="0" y="0"/>
                    </a:moveTo>
                    <a:lnTo>
                      <a:pt x="362" y="0"/>
                    </a:lnTo>
                    <a:lnTo>
                      <a:pt x="324" y="316"/>
                    </a:lnTo>
                    <a:lnTo>
                      <a:pt x="38" y="316"/>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1032" name="Picture 8" descr="FLASK-E2"/>
              <p:cNvPicPr>
                <a:picLocks noChangeAspect="1" noChangeArrowheads="1"/>
              </p:cNvPicPr>
              <p:nvPr/>
            </p:nvPicPr>
            <p:blipFill>
              <a:blip r:embed="rId2" cstate="print"/>
              <a:srcRect/>
              <a:stretch>
                <a:fillRect/>
              </a:stretch>
            </p:blipFill>
            <p:spPr bwMode="auto">
              <a:xfrm>
                <a:off x="4128" y="8208"/>
                <a:ext cx="781" cy="1237"/>
              </a:xfrm>
              <a:prstGeom prst="rect">
                <a:avLst/>
              </a:prstGeom>
              <a:noFill/>
            </p:spPr>
          </p:pic>
          <p:sp>
            <p:nvSpPr>
              <p:cNvPr id="1033" name="Freeform 9"/>
              <p:cNvSpPr>
                <a:spLocks/>
              </p:cNvSpPr>
              <p:nvPr/>
            </p:nvSpPr>
            <p:spPr bwMode="auto">
              <a:xfrm>
                <a:off x="7154" y="7471"/>
                <a:ext cx="20" cy="1707"/>
              </a:xfrm>
              <a:custGeom>
                <a:avLst/>
                <a:gdLst/>
                <a:ahLst/>
                <a:cxnLst>
                  <a:cxn ang="0">
                    <a:pos x="25" y="2036"/>
                  </a:cxn>
                  <a:cxn ang="0">
                    <a:pos x="25" y="0"/>
                  </a:cxn>
                  <a:cxn ang="0">
                    <a:pos x="0" y="3"/>
                  </a:cxn>
                  <a:cxn ang="0">
                    <a:pos x="0" y="2036"/>
                  </a:cxn>
                  <a:cxn ang="0">
                    <a:pos x="25" y="2036"/>
                  </a:cxn>
                </a:cxnLst>
                <a:rect l="0" t="0" r="r" b="b"/>
                <a:pathLst>
                  <a:path w="25" h="2036">
                    <a:moveTo>
                      <a:pt x="25" y="2036"/>
                    </a:moveTo>
                    <a:lnTo>
                      <a:pt x="25" y="0"/>
                    </a:lnTo>
                    <a:lnTo>
                      <a:pt x="0" y="3"/>
                    </a:lnTo>
                    <a:lnTo>
                      <a:pt x="0" y="2036"/>
                    </a:lnTo>
                    <a:lnTo>
                      <a:pt x="25" y="20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763" y="7488"/>
                <a:ext cx="437" cy="1684"/>
              </a:xfrm>
              <a:custGeom>
                <a:avLst/>
                <a:gdLst/>
                <a:ahLst/>
                <a:cxnLst>
                  <a:cxn ang="0">
                    <a:pos x="0" y="2008"/>
                  </a:cxn>
                  <a:cxn ang="0">
                    <a:pos x="0" y="2008"/>
                  </a:cxn>
                  <a:cxn ang="0">
                    <a:pos x="4" y="2007"/>
                  </a:cxn>
                  <a:cxn ang="0">
                    <a:pos x="14" y="2000"/>
                  </a:cxn>
                  <a:cxn ang="0">
                    <a:pos x="27" y="1993"/>
                  </a:cxn>
                  <a:cxn ang="0">
                    <a:pos x="42" y="1984"/>
                  </a:cxn>
                  <a:cxn ang="0">
                    <a:pos x="57" y="1973"/>
                  </a:cxn>
                  <a:cxn ang="0">
                    <a:pos x="70" y="1961"/>
                  </a:cxn>
                  <a:cxn ang="0">
                    <a:pos x="80" y="1949"/>
                  </a:cxn>
                  <a:cxn ang="0">
                    <a:pos x="84" y="1938"/>
                  </a:cxn>
                  <a:cxn ang="0">
                    <a:pos x="84" y="0"/>
                  </a:cxn>
                  <a:cxn ang="0">
                    <a:pos x="541" y="0"/>
                  </a:cxn>
                  <a:cxn ang="0">
                    <a:pos x="541" y="2008"/>
                  </a:cxn>
                  <a:cxn ang="0">
                    <a:pos x="0" y="2008"/>
                  </a:cxn>
                </a:cxnLst>
                <a:rect l="0" t="0" r="r" b="b"/>
                <a:pathLst>
                  <a:path w="541" h="2008">
                    <a:moveTo>
                      <a:pt x="0" y="2008"/>
                    </a:moveTo>
                    <a:lnTo>
                      <a:pt x="0" y="2008"/>
                    </a:lnTo>
                    <a:lnTo>
                      <a:pt x="4" y="2007"/>
                    </a:lnTo>
                    <a:lnTo>
                      <a:pt x="14" y="2000"/>
                    </a:lnTo>
                    <a:lnTo>
                      <a:pt x="27" y="1993"/>
                    </a:lnTo>
                    <a:lnTo>
                      <a:pt x="42" y="1984"/>
                    </a:lnTo>
                    <a:lnTo>
                      <a:pt x="57" y="1973"/>
                    </a:lnTo>
                    <a:lnTo>
                      <a:pt x="70" y="1961"/>
                    </a:lnTo>
                    <a:lnTo>
                      <a:pt x="80" y="1949"/>
                    </a:lnTo>
                    <a:lnTo>
                      <a:pt x="84" y="1938"/>
                    </a:lnTo>
                    <a:lnTo>
                      <a:pt x="84" y="0"/>
                    </a:lnTo>
                    <a:lnTo>
                      <a:pt x="541" y="0"/>
                    </a:lnTo>
                    <a:lnTo>
                      <a:pt x="541" y="2008"/>
                    </a:lnTo>
                    <a:lnTo>
                      <a:pt x="0" y="2008"/>
                    </a:lnTo>
                  </a:path>
                </a:pathLst>
              </a:custGeom>
              <a:noFill/>
              <a:ln w="127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806" y="7472"/>
                <a:ext cx="75" cy="1685"/>
              </a:xfrm>
              <a:custGeom>
                <a:avLst/>
                <a:gdLst/>
                <a:ahLst/>
                <a:cxnLst>
                  <a:cxn ang="0">
                    <a:pos x="70" y="1925"/>
                  </a:cxn>
                  <a:cxn ang="0">
                    <a:pos x="70" y="0"/>
                  </a:cxn>
                  <a:cxn ang="0">
                    <a:pos x="93" y="3"/>
                  </a:cxn>
                  <a:cxn ang="0">
                    <a:pos x="93" y="1945"/>
                  </a:cxn>
                  <a:cxn ang="0">
                    <a:pos x="91" y="1956"/>
                  </a:cxn>
                  <a:cxn ang="0">
                    <a:pos x="87" y="1968"/>
                  </a:cxn>
                  <a:cxn ang="0">
                    <a:pos x="82" y="1979"/>
                  </a:cxn>
                  <a:cxn ang="0">
                    <a:pos x="72" y="1986"/>
                  </a:cxn>
                  <a:cxn ang="0">
                    <a:pos x="61" y="1996"/>
                  </a:cxn>
                  <a:cxn ang="0">
                    <a:pos x="44" y="2002"/>
                  </a:cxn>
                  <a:cxn ang="0">
                    <a:pos x="25" y="2008"/>
                  </a:cxn>
                  <a:cxn ang="0">
                    <a:pos x="0" y="2009"/>
                  </a:cxn>
                  <a:cxn ang="0">
                    <a:pos x="23" y="2002"/>
                  </a:cxn>
                  <a:cxn ang="0">
                    <a:pos x="40" y="1991"/>
                  </a:cxn>
                  <a:cxn ang="0">
                    <a:pos x="53" y="1980"/>
                  </a:cxn>
                  <a:cxn ang="0">
                    <a:pos x="63" y="1970"/>
                  </a:cxn>
                  <a:cxn ang="0">
                    <a:pos x="68" y="1957"/>
                  </a:cxn>
                  <a:cxn ang="0">
                    <a:pos x="70" y="1947"/>
                  </a:cxn>
                  <a:cxn ang="0">
                    <a:pos x="70" y="1938"/>
                  </a:cxn>
                  <a:cxn ang="0">
                    <a:pos x="70" y="1925"/>
                  </a:cxn>
                </a:cxnLst>
                <a:rect l="0" t="0" r="r" b="b"/>
                <a:pathLst>
                  <a:path w="93" h="2009">
                    <a:moveTo>
                      <a:pt x="70" y="1925"/>
                    </a:moveTo>
                    <a:lnTo>
                      <a:pt x="70" y="0"/>
                    </a:lnTo>
                    <a:lnTo>
                      <a:pt x="93" y="3"/>
                    </a:lnTo>
                    <a:lnTo>
                      <a:pt x="93" y="1945"/>
                    </a:lnTo>
                    <a:lnTo>
                      <a:pt x="91" y="1956"/>
                    </a:lnTo>
                    <a:lnTo>
                      <a:pt x="87" y="1968"/>
                    </a:lnTo>
                    <a:lnTo>
                      <a:pt x="82" y="1979"/>
                    </a:lnTo>
                    <a:lnTo>
                      <a:pt x="72" y="1986"/>
                    </a:lnTo>
                    <a:lnTo>
                      <a:pt x="61" y="1996"/>
                    </a:lnTo>
                    <a:lnTo>
                      <a:pt x="44" y="2002"/>
                    </a:lnTo>
                    <a:lnTo>
                      <a:pt x="25" y="2008"/>
                    </a:lnTo>
                    <a:lnTo>
                      <a:pt x="0" y="2009"/>
                    </a:lnTo>
                    <a:lnTo>
                      <a:pt x="23" y="2002"/>
                    </a:lnTo>
                    <a:lnTo>
                      <a:pt x="40" y="1991"/>
                    </a:lnTo>
                    <a:lnTo>
                      <a:pt x="53" y="1980"/>
                    </a:lnTo>
                    <a:lnTo>
                      <a:pt x="63" y="1970"/>
                    </a:lnTo>
                    <a:lnTo>
                      <a:pt x="68" y="1957"/>
                    </a:lnTo>
                    <a:lnTo>
                      <a:pt x="70" y="1947"/>
                    </a:lnTo>
                    <a:lnTo>
                      <a:pt x="70" y="1938"/>
                    </a:lnTo>
                    <a:lnTo>
                      <a:pt x="70" y="1925"/>
                    </a:lnTo>
                    <a:close/>
                  </a:path>
                </a:pathLst>
              </a:custGeom>
              <a:solidFill>
                <a:srgbClr val="E5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6688" y="7395"/>
                <a:ext cx="658" cy="30"/>
              </a:xfrm>
              <a:custGeom>
                <a:avLst/>
                <a:gdLst/>
                <a:ahLst/>
                <a:cxnLst>
                  <a:cxn ang="0">
                    <a:pos x="13" y="0"/>
                  </a:cxn>
                  <a:cxn ang="0">
                    <a:pos x="4" y="5"/>
                  </a:cxn>
                  <a:cxn ang="0">
                    <a:pos x="0" y="18"/>
                  </a:cxn>
                  <a:cxn ang="0">
                    <a:pos x="4" y="31"/>
                  </a:cxn>
                  <a:cxn ang="0">
                    <a:pos x="13" y="35"/>
                  </a:cxn>
                  <a:cxn ang="0">
                    <a:pos x="805" y="35"/>
                  </a:cxn>
                  <a:cxn ang="0">
                    <a:pos x="812" y="31"/>
                  </a:cxn>
                  <a:cxn ang="0">
                    <a:pos x="816" y="18"/>
                  </a:cxn>
                  <a:cxn ang="0">
                    <a:pos x="812" y="5"/>
                  </a:cxn>
                  <a:cxn ang="0">
                    <a:pos x="805" y="0"/>
                  </a:cxn>
                  <a:cxn ang="0">
                    <a:pos x="13" y="0"/>
                  </a:cxn>
                </a:cxnLst>
                <a:rect l="0" t="0" r="r" b="b"/>
                <a:pathLst>
                  <a:path w="816" h="35">
                    <a:moveTo>
                      <a:pt x="13" y="0"/>
                    </a:moveTo>
                    <a:lnTo>
                      <a:pt x="4" y="5"/>
                    </a:lnTo>
                    <a:lnTo>
                      <a:pt x="0" y="18"/>
                    </a:lnTo>
                    <a:lnTo>
                      <a:pt x="4" y="31"/>
                    </a:lnTo>
                    <a:lnTo>
                      <a:pt x="13" y="35"/>
                    </a:lnTo>
                    <a:lnTo>
                      <a:pt x="805" y="35"/>
                    </a:lnTo>
                    <a:lnTo>
                      <a:pt x="812" y="31"/>
                    </a:lnTo>
                    <a:lnTo>
                      <a:pt x="816" y="18"/>
                    </a:lnTo>
                    <a:lnTo>
                      <a:pt x="812" y="5"/>
                    </a:lnTo>
                    <a:lnTo>
                      <a:pt x="805" y="0"/>
                    </a:lnTo>
                    <a:lnTo>
                      <a:pt x="13"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6688" y="7395"/>
                <a:ext cx="658" cy="30"/>
              </a:xfrm>
              <a:custGeom>
                <a:avLst/>
                <a:gdLst/>
                <a:ahLst/>
                <a:cxnLst>
                  <a:cxn ang="0">
                    <a:pos x="13" y="0"/>
                  </a:cxn>
                  <a:cxn ang="0">
                    <a:pos x="13" y="0"/>
                  </a:cxn>
                  <a:cxn ang="0">
                    <a:pos x="4" y="5"/>
                  </a:cxn>
                  <a:cxn ang="0">
                    <a:pos x="0" y="18"/>
                  </a:cxn>
                  <a:cxn ang="0">
                    <a:pos x="4" y="31"/>
                  </a:cxn>
                  <a:cxn ang="0">
                    <a:pos x="13" y="35"/>
                  </a:cxn>
                  <a:cxn ang="0">
                    <a:pos x="805" y="35"/>
                  </a:cxn>
                  <a:cxn ang="0">
                    <a:pos x="812" y="31"/>
                  </a:cxn>
                  <a:cxn ang="0">
                    <a:pos x="816" y="18"/>
                  </a:cxn>
                  <a:cxn ang="0">
                    <a:pos x="812" y="5"/>
                  </a:cxn>
                  <a:cxn ang="0">
                    <a:pos x="805" y="0"/>
                  </a:cxn>
                  <a:cxn ang="0">
                    <a:pos x="13" y="0"/>
                  </a:cxn>
                </a:cxnLst>
                <a:rect l="0" t="0" r="r" b="b"/>
                <a:pathLst>
                  <a:path w="816" h="35">
                    <a:moveTo>
                      <a:pt x="13" y="0"/>
                    </a:moveTo>
                    <a:lnTo>
                      <a:pt x="13" y="0"/>
                    </a:lnTo>
                    <a:lnTo>
                      <a:pt x="4" y="5"/>
                    </a:lnTo>
                    <a:lnTo>
                      <a:pt x="0" y="18"/>
                    </a:lnTo>
                    <a:lnTo>
                      <a:pt x="4" y="31"/>
                    </a:lnTo>
                    <a:lnTo>
                      <a:pt x="13" y="35"/>
                    </a:lnTo>
                    <a:lnTo>
                      <a:pt x="805" y="35"/>
                    </a:lnTo>
                    <a:lnTo>
                      <a:pt x="812" y="31"/>
                    </a:lnTo>
                    <a:lnTo>
                      <a:pt x="816" y="18"/>
                    </a:lnTo>
                    <a:lnTo>
                      <a:pt x="812" y="5"/>
                    </a:lnTo>
                    <a:lnTo>
                      <a:pt x="805" y="0"/>
                    </a:lnTo>
                    <a:lnTo>
                      <a:pt x="13" y="0"/>
                    </a:lnTo>
                  </a:path>
                </a:pathLst>
              </a:custGeom>
              <a:noFill/>
              <a:ln w="127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8" name="Freeform 14"/>
              <p:cNvSpPr>
                <a:spLocks/>
              </p:cNvSpPr>
              <p:nvPr/>
            </p:nvSpPr>
            <p:spPr bwMode="auto">
              <a:xfrm>
                <a:off x="6698" y="7425"/>
                <a:ext cx="639" cy="63"/>
              </a:xfrm>
              <a:custGeom>
                <a:avLst/>
                <a:gdLst/>
                <a:ahLst/>
                <a:cxnLst>
                  <a:cxn ang="0">
                    <a:pos x="163" y="75"/>
                  </a:cxn>
                  <a:cxn ang="0">
                    <a:pos x="620" y="75"/>
                  </a:cxn>
                  <a:cxn ang="0">
                    <a:pos x="643" y="72"/>
                  </a:cxn>
                  <a:cxn ang="0">
                    <a:pos x="661" y="63"/>
                  </a:cxn>
                  <a:cxn ang="0">
                    <a:pos x="680" y="52"/>
                  </a:cxn>
                  <a:cxn ang="0">
                    <a:pos x="699" y="37"/>
                  </a:cxn>
                  <a:cxn ang="0">
                    <a:pos x="718" y="25"/>
                  </a:cxn>
                  <a:cxn ang="0">
                    <a:pos x="739" y="12"/>
                  </a:cxn>
                  <a:cxn ang="0">
                    <a:pos x="764" y="3"/>
                  </a:cxn>
                  <a:cxn ang="0">
                    <a:pos x="792" y="0"/>
                  </a:cxn>
                  <a:cxn ang="0">
                    <a:pos x="0" y="0"/>
                  </a:cxn>
                  <a:cxn ang="0">
                    <a:pos x="28" y="3"/>
                  </a:cxn>
                  <a:cxn ang="0">
                    <a:pos x="51" y="12"/>
                  </a:cxn>
                  <a:cxn ang="0">
                    <a:pos x="72" y="25"/>
                  </a:cxn>
                  <a:cxn ang="0">
                    <a:pos x="91" y="37"/>
                  </a:cxn>
                  <a:cxn ang="0">
                    <a:pos x="106" y="52"/>
                  </a:cxn>
                  <a:cxn ang="0">
                    <a:pos x="123" y="63"/>
                  </a:cxn>
                  <a:cxn ang="0">
                    <a:pos x="142" y="72"/>
                  </a:cxn>
                  <a:cxn ang="0">
                    <a:pos x="163" y="75"/>
                  </a:cxn>
                </a:cxnLst>
                <a:rect l="0" t="0" r="r" b="b"/>
                <a:pathLst>
                  <a:path w="792" h="75">
                    <a:moveTo>
                      <a:pt x="163" y="75"/>
                    </a:moveTo>
                    <a:lnTo>
                      <a:pt x="620" y="75"/>
                    </a:lnTo>
                    <a:lnTo>
                      <a:pt x="643" y="72"/>
                    </a:lnTo>
                    <a:lnTo>
                      <a:pt x="661" y="63"/>
                    </a:lnTo>
                    <a:lnTo>
                      <a:pt x="680" y="52"/>
                    </a:lnTo>
                    <a:lnTo>
                      <a:pt x="699" y="37"/>
                    </a:lnTo>
                    <a:lnTo>
                      <a:pt x="718" y="25"/>
                    </a:lnTo>
                    <a:lnTo>
                      <a:pt x="739" y="12"/>
                    </a:lnTo>
                    <a:lnTo>
                      <a:pt x="764" y="3"/>
                    </a:lnTo>
                    <a:lnTo>
                      <a:pt x="792" y="0"/>
                    </a:lnTo>
                    <a:lnTo>
                      <a:pt x="0" y="0"/>
                    </a:lnTo>
                    <a:lnTo>
                      <a:pt x="28" y="3"/>
                    </a:lnTo>
                    <a:lnTo>
                      <a:pt x="51" y="12"/>
                    </a:lnTo>
                    <a:lnTo>
                      <a:pt x="72" y="25"/>
                    </a:lnTo>
                    <a:lnTo>
                      <a:pt x="91" y="37"/>
                    </a:lnTo>
                    <a:lnTo>
                      <a:pt x="106" y="52"/>
                    </a:lnTo>
                    <a:lnTo>
                      <a:pt x="123" y="63"/>
                    </a:lnTo>
                    <a:lnTo>
                      <a:pt x="142" y="72"/>
                    </a:lnTo>
                    <a:lnTo>
                      <a:pt x="163" y="75"/>
                    </a:lnTo>
                    <a:close/>
                  </a:path>
                </a:pathLst>
              </a:custGeom>
              <a:solidFill>
                <a:srgbClr val="F2F2F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9" name="Freeform 15"/>
              <p:cNvSpPr>
                <a:spLocks/>
              </p:cNvSpPr>
              <p:nvPr/>
            </p:nvSpPr>
            <p:spPr bwMode="auto">
              <a:xfrm>
                <a:off x="6698" y="7425"/>
                <a:ext cx="639" cy="63"/>
              </a:xfrm>
              <a:custGeom>
                <a:avLst/>
                <a:gdLst/>
                <a:ahLst/>
                <a:cxnLst>
                  <a:cxn ang="0">
                    <a:pos x="163" y="75"/>
                  </a:cxn>
                  <a:cxn ang="0">
                    <a:pos x="620" y="75"/>
                  </a:cxn>
                  <a:cxn ang="0">
                    <a:pos x="643" y="72"/>
                  </a:cxn>
                  <a:cxn ang="0">
                    <a:pos x="661" y="63"/>
                  </a:cxn>
                  <a:cxn ang="0">
                    <a:pos x="680" y="52"/>
                  </a:cxn>
                  <a:cxn ang="0">
                    <a:pos x="699" y="37"/>
                  </a:cxn>
                  <a:cxn ang="0">
                    <a:pos x="718" y="25"/>
                  </a:cxn>
                  <a:cxn ang="0">
                    <a:pos x="739" y="12"/>
                  </a:cxn>
                  <a:cxn ang="0">
                    <a:pos x="764" y="3"/>
                  </a:cxn>
                  <a:cxn ang="0">
                    <a:pos x="792" y="0"/>
                  </a:cxn>
                  <a:cxn ang="0">
                    <a:pos x="0" y="0"/>
                  </a:cxn>
                  <a:cxn ang="0">
                    <a:pos x="28" y="3"/>
                  </a:cxn>
                  <a:cxn ang="0">
                    <a:pos x="51" y="12"/>
                  </a:cxn>
                  <a:cxn ang="0">
                    <a:pos x="72" y="25"/>
                  </a:cxn>
                  <a:cxn ang="0">
                    <a:pos x="91" y="37"/>
                  </a:cxn>
                  <a:cxn ang="0">
                    <a:pos x="106" y="52"/>
                  </a:cxn>
                  <a:cxn ang="0">
                    <a:pos x="123" y="63"/>
                  </a:cxn>
                  <a:cxn ang="0">
                    <a:pos x="142" y="72"/>
                  </a:cxn>
                  <a:cxn ang="0">
                    <a:pos x="163" y="75"/>
                  </a:cxn>
                </a:cxnLst>
                <a:rect l="0" t="0" r="r" b="b"/>
                <a:pathLst>
                  <a:path w="792" h="75">
                    <a:moveTo>
                      <a:pt x="163" y="75"/>
                    </a:moveTo>
                    <a:lnTo>
                      <a:pt x="620" y="75"/>
                    </a:lnTo>
                    <a:lnTo>
                      <a:pt x="643" y="72"/>
                    </a:lnTo>
                    <a:lnTo>
                      <a:pt x="661" y="63"/>
                    </a:lnTo>
                    <a:lnTo>
                      <a:pt x="680" y="52"/>
                    </a:lnTo>
                    <a:lnTo>
                      <a:pt x="699" y="37"/>
                    </a:lnTo>
                    <a:lnTo>
                      <a:pt x="718" y="25"/>
                    </a:lnTo>
                    <a:lnTo>
                      <a:pt x="739" y="12"/>
                    </a:lnTo>
                    <a:lnTo>
                      <a:pt x="764" y="3"/>
                    </a:lnTo>
                    <a:lnTo>
                      <a:pt x="792" y="0"/>
                    </a:lnTo>
                    <a:lnTo>
                      <a:pt x="0" y="0"/>
                    </a:lnTo>
                    <a:lnTo>
                      <a:pt x="28" y="3"/>
                    </a:lnTo>
                    <a:lnTo>
                      <a:pt x="51" y="12"/>
                    </a:lnTo>
                    <a:lnTo>
                      <a:pt x="72" y="25"/>
                    </a:lnTo>
                    <a:lnTo>
                      <a:pt x="91" y="37"/>
                    </a:lnTo>
                    <a:lnTo>
                      <a:pt x="106" y="52"/>
                    </a:lnTo>
                    <a:lnTo>
                      <a:pt x="123" y="63"/>
                    </a:lnTo>
                    <a:lnTo>
                      <a:pt x="142" y="72"/>
                    </a:lnTo>
                    <a:lnTo>
                      <a:pt x="163" y="75"/>
                    </a:lnTo>
                  </a:path>
                </a:pathLst>
              </a:custGeom>
              <a:noFill/>
              <a:ln w="127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0" name="Freeform 16"/>
              <p:cNvSpPr>
                <a:spLocks/>
              </p:cNvSpPr>
              <p:nvPr/>
            </p:nvSpPr>
            <p:spPr bwMode="auto">
              <a:xfrm>
                <a:off x="7018" y="8938"/>
                <a:ext cx="136" cy="7"/>
              </a:xfrm>
              <a:custGeom>
                <a:avLst/>
                <a:gdLst/>
                <a:ahLst/>
                <a:cxnLst>
                  <a:cxn ang="0">
                    <a:pos x="0" y="4"/>
                  </a:cxn>
                  <a:cxn ang="0">
                    <a:pos x="0" y="0"/>
                  </a:cxn>
                  <a:cxn ang="0">
                    <a:pos x="168" y="0"/>
                  </a:cxn>
                  <a:cxn ang="0">
                    <a:pos x="168" y="9"/>
                  </a:cxn>
                  <a:cxn ang="0">
                    <a:pos x="0" y="9"/>
                  </a:cxn>
                  <a:cxn ang="0">
                    <a:pos x="0" y="4"/>
                  </a:cxn>
                </a:cxnLst>
                <a:rect l="0" t="0" r="r" b="b"/>
                <a:pathLst>
                  <a:path w="168" h="9">
                    <a:moveTo>
                      <a:pt x="0" y="4"/>
                    </a:moveTo>
                    <a:lnTo>
                      <a:pt x="0" y="0"/>
                    </a:lnTo>
                    <a:lnTo>
                      <a:pt x="168" y="0"/>
                    </a:lnTo>
                    <a:lnTo>
                      <a:pt x="168"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17"/>
              <p:cNvSpPr>
                <a:spLocks/>
              </p:cNvSpPr>
              <p:nvPr/>
            </p:nvSpPr>
            <p:spPr bwMode="auto">
              <a:xfrm>
                <a:off x="7087" y="8861"/>
                <a:ext cx="67" cy="7"/>
              </a:xfrm>
              <a:custGeom>
                <a:avLst/>
                <a:gdLst/>
                <a:ahLst/>
                <a:cxnLst>
                  <a:cxn ang="0">
                    <a:pos x="0" y="5"/>
                  </a:cxn>
                  <a:cxn ang="0">
                    <a:pos x="0" y="0"/>
                  </a:cxn>
                  <a:cxn ang="0">
                    <a:pos x="83" y="0"/>
                  </a:cxn>
                  <a:cxn ang="0">
                    <a:pos x="83" y="9"/>
                  </a:cxn>
                  <a:cxn ang="0">
                    <a:pos x="0" y="9"/>
                  </a:cxn>
                  <a:cxn ang="0">
                    <a:pos x="0" y="5"/>
                  </a:cxn>
                </a:cxnLst>
                <a:rect l="0" t="0" r="r" b="b"/>
                <a:pathLst>
                  <a:path w="83" h="9">
                    <a:moveTo>
                      <a:pt x="0" y="5"/>
                    </a:moveTo>
                    <a:lnTo>
                      <a:pt x="0" y="0"/>
                    </a:lnTo>
                    <a:lnTo>
                      <a:pt x="83" y="0"/>
                    </a:lnTo>
                    <a:lnTo>
                      <a:pt x="83"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2" name="Freeform 18"/>
              <p:cNvSpPr>
                <a:spLocks/>
              </p:cNvSpPr>
              <p:nvPr/>
            </p:nvSpPr>
            <p:spPr bwMode="auto">
              <a:xfrm>
                <a:off x="7018" y="8784"/>
                <a:ext cx="136" cy="8"/>
              </a:xfrm>
              <a:custGeom>
                <a:avLst/>
                <a:gdLst/>
                <a:ahLst/>
                <a:cxnLst>
                  <a:cxn ang="0">
                    <a:pos x="0" y="4"/>
                  </a:cxn>
                  <a:cxn ang="0">
                    <a:pos x="0" y="0"/>
                  </a:cxn>
                  <a:cxn ang="0">
                    <a:pos x="168" y="0"/>
                  </a:cxn>
                  <a:cxn ang="0">
                    <a:pos x="168" y="9"/>
                  </a:cxn>
                  <a:cxn ang="0">
                    <a:pos x="0" y="9"/>
                  </a:cxn>
                  <a:cxn ang="0">
                    <a:pos x="0" y="4"/>
                  </a:cxn>
                </a:cxnLst>
                <a:rect l="0" t="0" r="r" b="b"/>
                <a:pathLst>
                  <a:path w="168" h="9">
                    <a:moveTo>
                      <a:pt x="0" y="4"/>
                    </a:moveTo>
                    <a:lnTo>
                      <a:pt x="0" y="0"/>
                    </a:lnTo>
                    <a:lnTo>
                      <a:pt x="168" y="0"/>
                    </a:lnTo>
                    <a:lnTo>
                      <a:pt x="168"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3" name="Freeform 19"/>
              <p:cNvSpPr>
                <a:spLocks/>
              </p:cNvSpPr>
              <p:nvPr/>
            </p:nvSpPr>
            <p:spPr bwMode="auto">
              <a:xfrm>
                <a:off x="7087" y="8707"/>
                <a:ext cx="67" cy="8"/>
              </a:xfrm>
              <a:custGeom>
                <a:avLst/>
                <a:gdLst/>
                <a:ahLst/>
                <a:cxnLst>
                  <a:cxn ang="0">
                    <a:pos x="0" y="5"/>
                  </a:cxn>
                  <a:cxn ang="0">
                    <a:pos x="0" y="0"/>
                  </a:cxn>
                  <a:cxn ang="0">
                    <a:pos x="83" y="0"/>
                  </a:cxn>
                  <a:cxn ang="0">
                    <a:pos x="83" y="9"/>
                  </a:cxn>
                  <a:cxn ang="0">
                    <a:pos x="0" y="9"/>
                  </a:cxn>
                  <a:cxn ang="0">
                    <a:pos x="0" y="5"/>
                  </a:cxn>
                </a:cxnLst>
                <a:rect l="0" t="0" r="r" b="b"/>
                <a:pathLst>
                  <a:path w="83" h="9">
                    <a:moveTo>
                      <a:pt x="0" y="5"/>
                    </a:moveTo>
                    <a:lnTo>
                      <a:pt x="0" y="0"/>
                    </a:lnTo>
                    <a:lnTo>
                      <a:pt x="83" y="0"/>
                    </a:lnTo>
                    <a:lnTo>
                      <a:pt x="83"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4" name="Freeform 20"/>
              <p:cNvSpPr>
                <a:spLocks/>
              </p:cNvSpPr>
              <p:nvPr/>
            </p:nvSpPr>
            <p:spPr bwMode="auto">
              <a:xfrm>
                <a:off x="7018" y="8631"/>
                <a:ext cx="136" cy="7"/>
              </a:xfrm>
              <a:custGeom>
                <a:avLst/>
                <a:gdLst/>
                <a:ahLst/>
                <a:cxnLst>
                  <a:cxn ang="0">
                    <a:pos x="0" y="4"/>
                  </a:cxn>
                  <a:cxn ang="0">
                    <a:pos x="0" y="0"/>
                  </a:cxn>
                  <a:cxn ang="0">
                    <a:pos x="168" y="0"/>
                  </a:cxn>
                  <a:cxn ang="0">
                    <a:pos x="168" y="9"/>
                  </a:cxn>
                  <a:cxn ang="0">
                    <a:pos x="0" y="9"/>
                  </a:cxn>
                  <a:cxn ang="0">
                    <a:pos x="0" y="4"/>
                  </a:cxn>
                </a:cxnLst>
                <a:rect l="0" t="0" r="r" b="b"/>
                <a:pathLst>
                  <a:path w="168" h="9">
                    <a:moveTo>
                      <a:pt x="0" y="4"/>
                    </a:moveTo>
                    <a:lnTo>
                      <a:pt x="0" y="0"/>
                    </a:lnTo>
                    <a:lnTo>
                      <a:pt x="168" y="0"/>
                    </a:lnTo>
                    <a:lnTo>
                      <a:pt x="168"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5" name="Freeform 21"/>
              <p:cNvSpPr>
                <a:spLocks/>
              </p:cNvSpPr>
              <p:nvPr/>
            </p:nvSpPr>
            <p:spPr bwMode="auto">
              <a:xfrm>
                <a:off x="7087" y="8554"/>
                <a:ext cx="67" cy="7"/>
              </a:xfrm>
              <a:custGeom>
                <a:avLst/>
                <a:gdLst/>
                <a:ahLst/>
                <a:cxnLst>
                  <a:cxn ang="0">
                    <a:pos x="0" y="5"/>
                  </a:cxn>
                  <a:cxn ang="0">
                    <a:pos x="0" y="0"/>
                  </a:cxn>
                  <a:cxn ang="0">
                    <a:pos x="83" y="0"/>
                  </a:cxn>
                  <a:cxn ang="0">
                    <a:pos x="83" y="9"/>
                  </a:cxn>
                  <a:cxn ang="0">
                    <a:pos x="0" y="9"/>
                  </a:cxn>
                  <a:cxn ang="0">
                    <a:pos x="0" y="5"/>
                  </a:cxn>
                </a:cxnLst>
                <a:rect l="0" t="0" r="r" b="b"/>
                <a:pathLst>
                  <a:path w="83" h="9">
                    <a:moveTo>
                      <a:pt x="0" y="5"/>
                    </a:moveTo>
                    <a:lnTo>
                      <a:pt x="0" y="0"/>
                    </a:lnTo>
                    <a:lnTo>
                      <a:pt x="83" y="0"/>
                    </a:lnTo>
                    <a:lnTo>
                      <a:pt x="83"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6" name="Freeform 22"/>
              <p:cNvSpPr>
                <a:spLocks/>
              </p:cNvSpPr>
              <p:nvPr/>
            </p:nvSpPr>
            <p:spPr bwMode="auto">
              <a:xfrm>
                <a:off x="7018" y="8476"/>
                <a:ext cx="136" cy="9"/>
              </a:xfrm>
              <a:custGeom>
                <a:avLst/>
                <a:gdLst/>
                <a:ahLst/>
                <a:cxnLst>
                  <a:cxn ang="0">
                    <a:pos x="0" y="5"/>
                  </a:cxn>
                  <a:cxn ang="0">
                    <a:pos x="0" y="0"/>
                  </a:cxn>
                  <a:cxn ang="0">
                    <a:pos x="168" y="0"/>
                  </a:cxn>
                  <a:cxn ang="0">
                    <a:pos x="168" y="10"/>
                  </a:cxn>
                  <a:cxn ang="0">
                    <a:pos x="0" y="10"/>
                  </a:cxn>
                  <a:cxn ang="0">
                    <a:pos x="0" y="5"/>
                  </a:cxn>
                </a:cxnLst>
                <a:rect l="0" t="0" r="r" b="b"/>
                <a:pathLst>
                  <a:path w="168" h="10">
                    <a:moveTo>
                      <a:pt x="0" y="5"/>
                    </a:moveTo>
                    <a:lnTo>
                      <a:pt x="0" y="0"/>
                    </a:lnTo>
                    <a:lnTo>
                      <a:pt x="168" y="0"/>
                    </a:lnTo>
                    <a:lnTo>
                      <a:pt x="168" y="10"/>
                    </a:lnTo>
                    <a:lnTo>
                      <a:pt x="0" y="1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7" name="Freeform 23"/>
              <p:cNvSpPr>
                <a:spLocks/>
              </p:cNvSpPr>
              <p:nvPr/>
            </p:nvSpPr>
            <p:spPr bwMode="auto">
              <a:xfrm>
                <a:off x="7087" y="8400"/>
                <a:ext cx="67" cy="8"/>
              </a:xfrm>
              <a:custGeom>
                <a:avLst/>
                <a:gdLst/>
                <a:ahLst/>
                <a:cxnLst>
                  <a:cxn ang="0">
                    <a:pos x="0" y="4"/>
                  </a:cxn>
                  <a:cxn ang="0">
                    <a:pos x="0" y="0"/>
                  </a:cxn>
                  <a:cxn ang="0">
                    <a:pos x="83" y="0"/>
                  </a:cxn>
                  <a:cxn ang="0">
                    <a:pos x="83" y="9"/>
                  </a:cxn>
                  <a:cxn ang="0">
                    <a:pos x="0" y="9"/>
                  </a:cxn>
                  <a:cxn ang="0">
                    <a:pos x="0" y="4"/>
                  </a:cxn>
                </a:cxnLst>
                <a:rect l="0" t="0" r="r" b="b"/>
                <a:pathLst>
                  <a:path w="83" h="9">
                    <a:moveTo>
                      <a:pt x="0" y="4"/>
                    </a:moveTo>
                    <a:lnTo>
                      <a:pt x="0" y="0"/>
                    </a:lnTo>
                    <a:lnTo>
                      <a:pt x="83" y="0"/>
                    </a:lnTo>
                    <a:lnTo>
                      <a:pt x="83"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8" name="Freeform 24"/>
              <p:cNvSpPr>
                <a:spLocks/>
              </p:cNvSpPr>
              <p:nvPr/>
            </p:nvSpPr>
            <p:spPr bwMode="auto">
              <a:xfrm>
                <a:off x="7018" y="8323"/>
                <a:ext cx="136" cy="7"/>
              </a:xfrm>
              <a:custGeom>
                <a:avLst/>
                <a:gdLst/>
                <a:ahLst/>
                <a:cxnLst>
                  <a:cxn ang="0">
                    <a:pos x="0" y="5"/>
                  </a:cxn>
                  <a:cxn ang="0">
                    <a:pos x="0" y="0"/>
                  </a:cxn>
                  <a:cxn ang="0">
                    <a:pos x="168" y="0"/>
                  </a:cxn>
                  <a:cxn ang="0">
                    <a:pos x="168" y="9"/>
                  </a:cxn>
                  <a:cxn ang="0">
                    <a:pos x="0" y="9"/>
                  </a:cxn>
                  <a:cxn ang="0">
                    <a:pos x="0" y="5"/>
                  </a:cxn>
                </a:cxnLst>
                <a:rect l="0" t="0" r="r" b="b"/>
                <a:pathLst>
                  <a:path w="168" h="9">
                    <a:moveTo>
                      <a:pt x="0" y="5"/>
                    </a:moveTo>
                    <a:lnTo>
                      <a:pt x="0" y="0"/>
                    </a:lnTo>
                    <a:lnTo>
                      <a:pt x="168" y="0"/>
                    </a:lnTo>
                    <a:lnTo>
                      <a:pt x="168"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9" name="Freeform 25"/>
              <p:cNvSpPr>
                <a:spLocks/>
              </p:cNvSpPr>
              <p:nvPr/>
            </p:nvSpPr>
            <p:spPr bwMode="auto">
              <a:xfrm>
                <a:off x="7087" y="8247"/>
                <a:ext cx="67" cy="7"/>
              </a:xfrm>
              <a:custGeom>
                <a:avLst/>
                <a:gdLst/>
                <a:ahLst/>
                <a:cxnLst>
                  <a:cxn ang="0">
                    <a:pos x="0" y="4"/>
                  </a:cxn>
                  <a:cxn ang="0">
                    <a:pos x="0" y="0"/>
                  </a:cxn>
                  <a:cxn ang="0">
                    <a:pos x="83" y="0"/>
                  </a:cxn>
                  <a:cxn ang="0">
                    <a:pos x="83" y="9"/>
                  </a:cxn>
                  <a:cxn ang="0">
                    <a:pos x="0" y="9"/>
                  </a:cxn>
                  <a:cxn ang="0">
                    <a:pos x="0" y="4"/>
                  </a:cxn>
                </a:cxnLst>
                <a:rect l="0" t="0" r="r" b="b"/>
                <a:pathLst>
                  <a:path w="83" h="9">
                    <a:moveTo>
                      <a:pt x="0" y="4"/>
                    </a:moveTo>
                    <a:lnTo>
                      <a:pt x="0" y="0"/>
                    </a:lnTo>
                    <a:lnTo>
                      <a:pt x="83" y="0"/>
                    </a:lnTo>
                    <a:lnTo>
                      <a:pt x="83"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0" name="Freeform 26"/>
              <p:cNvSpPr>
                <a:spLocks/>
              </p:cNvSpPr>
              <p:nvPr/>
            </p:nvSpPr>
            <p:spPr bwMode="auto">
              <a:xfrm>
                <a:off x="7018" y="8169"/>
                <a:ext cx="136" cy="8"/>
              </a:xfrm>
              <a:custGeom>
                <a:avLst/>
                <a:gdLst/>
                <a:ahLst/>
                <a:cxnLst>
                  <a:cxn ang="0">
                    <a:pos x="0" y="5"/>
                  </a:cxn>
                  <a:cxn ang="0">
                    <a:pos x="0" y="0"/>
                  </a:cxn>
                  <a:cxn ang="0">
                    <a:pos x="168" y="0"/>
                  </a:cxn>
                  <a:cxn ang="0">
                    <a:pos x="168" y="9"/>
                  </a:cxn>
                  <a:cxn ang="0">
                    <a:pos x="0" y="9"/>
                  </a:cxn>
                  <a:cxn ang="0">
                    <a:pos x="0" y="5"/>
                  </a:cxn>
                </a:cxnLst>
                <a:rect l="0" t="0" r="r" b="b"/>
                <a:pathLst>
                  <a:path w="168" h="9">
                    <a:moveTo>
                      <a:pt x="0" y="5"/>
                    </a:moveTo>
                    <a:lnTo>
                      <a:pt x="0" y="0"/>
                    </a:lnTo>
                    <a:lnTo>
                      <a:pt x="168" y="0"/>
                    </a:lnTo>
                    <a:lnTo>
                      <a:pt x="168"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1" name="Freeform 27"/>
              <p:cNvSpPr>
                <a:spLocks/>
              </p:cNvSpPr>
              <p:nvPr/>
            </p:nvSpPr>
            <p:spPr bwMode="auto">
              <a:xfrm>
                <a:off x="7087" y="8093"/>
                <a:ext cx="67" cy="8"/>
              </a:xfrm>
              <a:custGeom>
                <a:avLst/>
                <a:gdLst/>
                <a:ahLst/>
                <a:cxnLst>
                  <a:cxn ang="0">
                    <a:pos x="0" y="4"/>
                  </a:cxn>
                  <a:cxn ang="0">
                    <a:pos x="0" y="0"/>
                  </a:cxn>
                  <a:cxn ang="0">
                    <a:pos x="83" y="0"/>
                  </a:cxn>
                  <a:cxn ang="0">
                    <a:pos x="83" y="9"/>
                  </a:cxn>
                  <a:cxn ang="0">
                    <a:pos x="0" y="9"/>
                  </a:cxn>
                  <a:cxn ang="0">
                    <a:pos x="0" y="4"/>
                  </a:cxn>
                </a:cxnLst>
                <a:rect l="0" t="0" r="r" b="b"/>
                <a:pathLst>
                  <a:path w="83" h="9">
                    <a:moveTo>
                      <a:pt x="0" y="4"/>
                    </a:moveTo>
                    <a:lnTo>
                      <a:pt x="0" y="0"/>
                    </a:lnTo>
                    <a:lnTo>
                      <a:pt x="83" y="0"/>
                    </a:lnTo>
                    <a:lnTo>
                      <a:pt x="83"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2" name="Freeform 28"/>
              <p:cNvSpPr>
                <a:spLocks/>
              </p:cNvSpPr>
              <p:nvPr/>
            </p:nvSpPr>
            <p:spPr bwMode="auto">
              <a:xfrm>
                <a:off x="7018" y="8016"/>
                <a:ext cx="136" cy="7"/>
              </a:xfrm>
              <a:custGeom>
                <a:avLst/>
                <a:gdLst/>
                <a:ahLst/>
                <a:cxnLst>
                  <a:cxn ang="0">
                    <a:pos x="0" y="5"/>
                  </a:cxn>
                  <a:cxn ang="0">
                    <a:pos x="0" y="0"/>
                  </a:cxn>
                  <a:cxn ang="0">
                    <a:pos x="168" y="0"/>
                  </a:cxn>
                  <a:cxn ang="0">
                    <a:pos x="168" y="9"/>
                  </a:cxn>
                  <a:cxn ang="0">
                    <a:pos x="0" y="9"/>
                  </a:cxn>
                  <a:cxn ang="0">
                    <a:pos x="0" y="5"/>
                  </a:cxn>
                </a:cxnLst>
                <a:rect l="0" t="0" r="r" b="b"/>
                <a:pathLst>
                  <a:path w="168" h="9">
                    <a:moveTo>
                      <a:pt x="0" y="5"/>
                    </a:moveTo>
                    <a:lnTo>
                      <a:pt x="0" y="0"/>
                    </a:lnTo>
                    <a:lnTo>
                      <a:pt x="168" y="0"/>
                    </a:lnTo>
                    <a:lnTo>
                      <a:pt x="168"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3" name="Freeform 29"/>
              <p:cNvSpPr>
                <a:spLocks/>
              </p:cNvSpPr>
              <p:nvPr/>
            </p:nvSpPr>
            <p:spPr bwMode="auto">
              <a:xfrm>
                <a:off x="7087" y="7940"/>
                <a:ext cx="67" cy="7"/>
              </a:xfrm>
              <a:custGeom>
                <a:avLst/>
                <a:gdLst/>
                <a:ahLst/>
                <a:cxnLst>
                  <a:cxn ang="0">
                    <a:pos x="0" y="4"/>
                  </a:cxn>
                  <a:cxn ang="0">
                    <a:pos x="0" y="0"/>
                  </a:cxn>
                  <a:cxn ang="0">
                    <a:pos x="83" y="0"/>
                  </a:cxn>
                  <a:cxn ang="0">
                    <a:pos x="83" y="9"/>
                  </a:cxn>
                  <a:cxn ang="0">
                    <a:pos x="0" y="9"/>
                  </a:cxn>
                  <a:cxn ang="0">
                    <a:pos x="0" y="4"/>
                  </a:cxn>
                </a:cxnLst>
                <a:rect l="0" t="0" r="r" b="b"/>
                <a:pathLst>
                  <a:path w="83" h="9">
                    <a:moveTo>
                      <a:pt x="0" y="4"/>
                    </a:moveTo>
                    <a:lnTo>
                      <a:pt x="0" y="0"/>
                    </a:lnTo>
                    <a:lnTo>
                      <a:pt x="83" y="0"/>
                    </a:lnTo>
                    <a:lnTo>
                      <a:pt x="83"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4" name="Freeform 30"/>
              <p:cNvSpPr>
                <a:spLocks/>
              </p:cNvSpPr>
              <p:nvPr/>
            </p:nvSpPr>
            <p:spPr bwMode="auto">
              <a:xfrm>
                <a:off x="7018" y="7862"/>
                <a:ext cx="136" cy="8"/>
              </a:xfrm>
              <a:custGeom>
                <a:avLst/>
                <a:gdLst/>
                <a:ahLst/>
                <a:cxnLst>
                  <a:cxn ang="0">
                    <a:pos x="0" y="5"/>
                  </a:cxn>
                  <a:cxn ang="0">
                    <a:pos x="0" y="0"/>
                  </a:cxn>
                  <a:cxn ang="0">
                    <a:pos x="168" y="0"/>
                  </a:cxn>
                  <a:cxn ang="0">
                    <a:pos x="168" y="9"/>
                  </a:cxn>
                  <a:cxn ang="0">
                    <a:pos x="0" y="9"/>
                  </a:cxn>
                  <a:cxn ang="0">
                    <a:pos x="0" y="5"/>
                  </a:cxn>
                </a:cxnLst>
                <a:rect l="0" t="0" r="r" b="b"/>
                <a:pathLst>
                  <a:path w="168" h="9">
                    <a:moveTo>
                      <a:pt x="0" y="5"/>
                    </a:moveTo>
                    <a:lnTo>
                      <a:pt x="0" y="0"/>
                    </a:lnTo>
                    <a:lnTo>
                      <a:pt x="168" y="0"/>
                    </a:lnTo>
                    <a:lnTo>
                      <a:pt x="168"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5" name="Freeform 31"/>
              <p:cNvSpPr>
                <a:spLocks/>
              </p:cNvSpPr>
              <p:nvPr/>
            </p:nvSpPr>
            <p:spPr bwMode="auto">
              <a:xfrm>
                <a:off x="7087" y="7785"/>
                <a:ext cx="67" cy="9"/>
              </a:xfrm>
              <a:custGeom>
                <a:avLst/>
                <a:gdLst/>
                <a:ahLst/>
                <a:cxnLst>
                  <a:cxn ang="0">
                    <a:pos x="0" y="5"/>
                  </a:cxn>
                  <a:cxn ang="0">
                    <a:pos x="0" y="0"/>
                  </a:cxn>
                  <a:cxn ang="0">
                    <a:pos x="83" y="0"/>
                  </a:cxn>
                  <a:cxn ang="0">
                    <a:pos x="83" y="10"/>
                  </a:cxn>
                  <a:cxn ang="0">
                    <a:pos x="0" y="10"/>
                  </a:cxn>
                  <a:cxn ang="0">
                    <a:pos x="0" y="5"/>
                  </a:cxn>
                </a:cxnLst>
                <a:rect l="0" t="0" r="r" b="b"/>
                <a:pathLst>
                  <a:path w="83" h="10">
                    <a:moveTo>
                      <a:pt x="0" y="5"/>
                    </a:moveTo>
                    <a:lnTo>
                      <a:pt x="0" y="0"/>
                    </a:lnTo>
                    <a:lnTo>
                      <a:pt x="83" y="0"/>
                    </a:lnTo>
                    <a:lnTo>
                      <a:pt x="83" y="10"/>
                    </a:lnTo>
                    <a:lnTo>
                      <a:pt x="0" y="1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6" name="Freeform 32"/>
              <p:cNvSpPr>
                <a:spLocks/>
              </p:cNvSpPr>
              <p:nvPr/>
            </p:nvSpPr>
            <p:spPr bwMode="auto">
              <a:xfrm>
                <a:off x="7018" y="7709"/>
                <a:ext cx="136" cy="8"/>
              </a:xfrm>
              <a:custGeom>
                <a:avLst/>
                <a:gdLst/>
                <a:ahLst/>
                <a:cxnLst>
                  <a:cxn ang="0">
                    <a:pos x="0" y="4"/>
                  </a:cxn>
                  <a:cxn ang="0">
                    <a:pos x="0" y="0"/>
                  </a:cxn>
                  <a:cxn ang="0">
                    <a:pos x="168" y="0"/>
                  </a:cxn>
                  <a:cxn ang="0">
                    <a:pos x="168" y="9"/>
                  </a:cxn>
                  <a:cxn ang="0">
                    <a:pos x="0" y="9"/>
                  </a:cxn>
                  <a:cxn ang="0">
                    <a:pos x="0" y="4"/>
                  </a:cxn>
                </a:cxnLst>
                <a:rect l="0" t="0" r="r" b="b"/>
                <a:pathLst>
                  <a:path w="168" h="9">
                    <a:moveTo>
                      <a:pt x="0" y="4"/>
                    </a:moveTo>
                    <a:lnTo>
                      <a:pt x="0" y="0"/>
                    </a:lnTo>
                    <a:lnTo>
                      <a:pt x="168" y="0"/>
                    </a:lnTo>
                    <a:lnTo>
                      <a:pt x="168"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7" name="Freeform 33"/>
              <p:cNvSpPr>
                <a:spLocks/>
              </p:cNvSpPr>
              <p:nvPr/>
            </p:nvSpPr>
            <p:spPr bwMode="auto">
              <a:xfrm>
                <a:off x="7087" y="7632"/>
                <a:ext cx="67" cy="7"/>
              </a:xfrm>
              <a:custGeom>
                <a:avLst/>
                <a:gdLst/>
                <a:ahLst/>
                <a:cxnLst>
                  <a:cxn ang="0">
                    <a:pos x="0" y="5"/>
                  </a:cxn>
                  <a:cxn ang="0">
                    <a:pos x="0" y="0"/>
                  </a:cxn>
                  <a:cxn ang="0">
                    <a:pos x="83" y="0"/>
                  </a:cxn>
                  <a:cxn ang="0">
                    <a:pos x="83" y="9"/>
                  </a:cxn>
                  <a:cxn ang="0">
                    <a:pos x="0" y="9"/>
                  </a:cxn>
                  <a:cxn ang="0">
                    <a:pos x="0" y="5"/>
                  </a:cxn>
                </a:cxnLst>
                <a:rect l="0" t="0" r="r" b="b"/>
                <a:pathLst>
                  <a:path w="83" h="9">
                    <a:moveTo>
                      <a:pt x="0" y="5"/>
                    </a:moveTo>
                    <a:lnTo>
                      <a:pt x="0" y="0"/>
                    </a:lnTo>
                    <a:lnTo>
                      <a:pt x="83" y="0"/>
                    </a:lnTo>
                    <a:lnTo>
                      <a:pt x="83" y="9"/>
                    </a:lnTo>
                    <a:lnTo>
                      <a:pt x="0" y="9"/>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8" name="Freeform 34"/>
              <p:cNvSpPr>
                <a:spLocks/>
              </p:cNvSpPr>
              <p:nvPr/>
            </p:nvSpPr>
            <p:spPr bwMode="auto">
              <a:xfrm>
                <a:off x="7018" y="7555"/>
                <a:ext cx="136" cy="8"/>
              </a:xfrm>
              <a:custGeom>
                <a:avLst/>
                <a:gdLst/>
                <a:ahLst/>
                <a:cxnLst>
                  <a:cxn ang="0">
                    <a:pos x="0" y="4"/>
                  </a:cxn>
                  <a:cxn ang="0">
                    <a:pos x="0" y="0"/>
                  </a:cxn>
                  <a:cxn ang="0">
                    <a:pos x="168" y="0"/>
                  </a:cxn>
                  <a:cxn ang="0">
                    <a:pos x="168" y="9"/>
                  </a:cxn>
                  <a:cxn ang="0">
                    <a:pos x="0" y="9"/>
                  </a:cxn>
                  <a:cxn ang="0">
                    <a:pos x="0" y="4"/>
                  </a:cxn>
                </a:cxnLst>
                <a:rect l="0" t="0" r="r" b="b"/>
                <a:pathLst>
                  <a:path w="168" h="9">
                    <a:moveTo>
                      <a:pt x="0" y="4"/>
                    </a:moveTo>
                    <a:lnTo>
                      <a:pt x="0" y="0"/>
                    </a:lnTo>
                    <a:lnTo>
                      <a:pt x="168" y="0"/>
                    </a:lnTo>
                    <a:lnTo>
                      <a:pt x="168" y="9"/>
                    </a:lnTo>
                    <a:lnTo>
                      <a:pt x="0" y="9"/>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9" name="Freeform 35"/>
              <p:cNvSpPr>
                <a:spLocks/>
              </p:cNvSpPr>
              <p:nvPr/>
            </p:nvSpPr>
            <p:spPr bwMode="auto">
              <a:xfrm>
                <a:off x="6748" y="9167"/>
                <a:ext cx="465" cy="25"/>
              </a:xfrm>
              <a:custGeom>
                <a:avLst/>
                <a:gdLst/>
                <a:ahLst/>
                <a:cxnLst>
                  <a:cxn ang="0">
                    <a:pos x="27" y="29"/>
                  </a:cxn>
                  <a:cxn ang="0">
                    <a:pos x="550" y="29"/>
                  </a:cxn>
                  <a:cxn ang="0">
                    <a:pos x="562" y="29"/>
                  </a:cxn>
                  <a:cxn ang="0">
                    <a:pos x="569" y="25"/>
                  </a:cxn>
                  <a:cxn ang="0">
                    <a:pos x="575" y="20"/>
                  </a:cxn>
                  <a:cxn ang="0">
                    <a:pos x="577" y="16"/>
                  </a:cxn>
                  <a:cxn ang="0">
                    <a:pos x="577" y="11"/>
                  </a:cxn>
                  <a:cxn ang="0">
                    <a:pos x="569" y="7"/>
                  </a:cxn>
                  <a:cxn ang="0">
                    <a:pos x="562" y="2"/>
                  </a:cxn>
                  <a:cxn ang="0">
                    <a:pos x="550" y="0"/>
                  </a:cxn>
                  <a:cxn ang="0">
                    <a:pos x="27" y="0"/>
                  </a:cxn>
                  <a:cxn ang="0">
                    <a:pos x="16" y="2"/>
                  </a:cxn>
                  <a:cxn ang="0">
                    <a:pos x="8" y="7"/>
                  </a:cxn>
                  <a:cxn ang="0">
                    <a:pos x="2" y="11"/>
                  </a:cxn>
                  <a:cxn ang="0">
                    <a:pos x="0" y="16"/>
                  </a:cxn>
                  <a:cxn ang="0">
                    <a:pos x="2" y="20"/>
                  </a:cxn>
                  <a:cxn ang="0">
                    <a:pos x="8" y="25"/>
                  </a:cxn>
                  <a:cxn ang="0">
                    <a:pos x="16" y="29"/>
                  </a:cxn>
                  <a:cxn ang="0">
                    <a:pos x="27" y="29"/>
                  </a:cxn>
                </a:cxnLst>
                <a:rect l="0" t="0" r="r" b="b"/>
                <a:pathLst>
                  <a:path w="577" h="29">
                    <a:moveTo>
                      <a:pt x="27" y="29"/>
                    </a:moveTo>
                    <a:lnTo>
                      <a:pt x="550" y="29"/>
                    </a:lnTo>
                    <a:lnTo>
                      <a:pt x="562" y="29"/>
                    </a:lnTo>
                    <a:lnTo>
                      <a:pt x="569" y="25"/>
                    </a:lnTo>
                    <a:lnTo>
                      <a:pt x="575" y="20"/>
                    </a:lnTo>
                    <a:lnTo>
                      <a:pt x="577" y="16"/>
                    </a:lnTo>
                    <a:lnTo>
                      <a:pt x="577" y="11"/>
                    </a:lnTo>
                    <a:lnTo>
                      <a:pt x="569" y="7"/>
                    </a:lnTo>
                    <a:lnTo>
                      <a:pt x="562" y="2"/>
                    </a:lnTo>
                    <a:lnTo>
                      <a:pt x="550" y="0"/>
                    </a:lnTo>
                    <a:lnTo>
                      <a:pt x="27" y="0"/>
                    </a:lnTo>
                    <a:lnTo>
                      <a:pt x="16" y="2"/>
                    </a:lnTo>
                    <a:lnTo>
                      <a:pt x="8" y="7"/>
                    </a:lnTo>
                    <a:lnTo>
                      <a:pt x="2" y="11"/>
                    </a:lnTo>
                    <a:lnTo>
                      <a:pt x="0" y="16"/>
                    </a:lnTo>
                    <a:lnTo>
                      <a:pt x="2" y="20"/>
                    </a:lnTo>
                    <a:lnTo>
                      <a:pt x="8" y="25"/>
                    </a:lnTo>
                    <a:lnTo>
                      <a:pt x="16" y="29"/>
                    </a:lnTo>
                    <a:lnTo>
                      <a:pt x="27" y="29"/>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0" name="Freeform 36"/>
              <p:cNvSpPr>
                <a:spLocks/>
              </p:cNvSpPr>
              <p:nvPr/>
            </p:nvSpPr>
            <p:spPr bwMode="auto">
              <a:xfrm>
                <a:off x="6748" y="9167"/>
                <a:ext cx="465" cy="25"/>
              </a:xfrm>
              <a:custGeom>
                <a:avLst/>
                <a:gdLst/>
                <a:ahLst/>
                <a:cxnLst>
                  <a:cxn ang="0">
                    <a:pos x="27" y="29"/>
                  </a:cxn>
                  <a:cxn ang="0">
                    <a:pos x="550" y="29"/>
                  </a:cxn>
                  <a:cxn ang="0">
                    <a:pos x="562" y="29"/>
                  </a:cxn>
                  <a:cxn ang="0">
                    <a:pos x="569" y="25"/>
                  </a:cxn>
                  <a:cxn ang="0">
                    <a:pos x="575" y="20"/>
                  </a:cxn>
                  <a:cxn ang="0">
                    <a:pos x="577" y="16"/>
                  </a:cxn>
                  <a:cxn ang="0">
                    <a:pos x="577" y="11"/>
                  </a:cxn>
                  <a:cxn ang="0">
                    <a:pos x="569" y="7"/>
                  </a:cxn>
                  <a:cxn ang="0">
                    <a:pos x="562" y="2"/>
                  </a:cxn>
                  <a:cxn ang="0">
                    <a:pos x="550" y="0"/>
                  </a:cxn>
                  <a:cxn ang="0">
                    <a:pos x="27" y="0"/>
                  </a:cxn>
                  <a:cxn ang="0">
                    <a:pos x="16" y="2"/>
                  </a:cxn>
                  <a:cxn ang="0">
                    <a:pos x="8" y="7"/>
                  </a:cxn>
                  <a:cxn ang="0">
                    <a:pos x="2" y="11"/>
                  </a:cxn>
                  <a:cxn ang="0">
                    <a:pos x="0" y="16"/>
                  </a:cxn>
                  <a:cxn ang="0">
                    <a:pos x="2" y="20"/>
                  </a:cxn>
                  <a:cxn ang="0">
                    <a:pos x="8" y="25"/>
                  </a:cxn>
                  <a:cxn ang="0">
                    <a:pos x="16" y="29"/>
                  </a:cxn>
                  <a:cxn ang="0">
                    <a:pos x="27" y="29"/>
                  </a:cxn>
                </a:cxnLst>
                <a:rect l="0" t="0" r="r" b="b"/>
                <a:pathLst>
                  <a:path w="577" h="29">
                    <a:moveTo>
                      <a:pt x="27" y="29"/>
                    </a:moveTo>
                    <a:lnTo>
                      <a:pt x="550" y="29"/>
                    </a:lnTo>
                    <a:lnTo>
                      <a:pt x="562" y="29"/>
                    </a:lnTo>
                    <a:lnTo>
                      <a:pt x="569" y="25"/>
                    </a:lnTo>
                    <a:lnTo>
                      <a:pt x="575" y="20"/>
                    </a:lnTo>
                    <a:lnTo>
                      <a:pt x="577" y="16"/>
                    </a:lnTo>
                    <a:lnTo>
                      <a:pt x="577" y="11"/>
                    </a:lnTo>
                    <a:lnTo>
                      <a:pt x="569" y="7"/>
                    </a:lnTo>
                    <a:lnTo>
                      <a:pt x="562" y="2"/>
                    </a:lnTo>
                    <a:lnTo>
                      <a:pt x="550" y="0"/>
                    </a:lnTo>
                    <a:lnTo>
                      <a:pt x="27" y="0"/>
                    </a:lnTo>
                    <a:lnTo>
                      <a:pt x="16" y="2"/>
                    </a:lnTo>
                    <a:lnTo>
                      <a:pt x="8" y="7"/>
                    </a:lnTo>
                    <a:lnTo>
                      <a:pt x="2" y="11"/>
                    </a:lnTo>
                    <a:lnTo>
                      <a:pt x="0" y="16"/>
                    </a:lnTo>
                    <a:lnTo>
                      <a:pt x="2" y="20"/>
                    </a:lnTo>
                    <a:lnTo>
                      <a:pt x="8" y="25"/>
                    </a:lnTo>
                    <a:lnTo>
                      <a:pt x="16" y="29"/>
                    </a:lnTo>
                    <a:lnTo>
                      <a:pt x="27" y="29"/>
                    </a:lnTo>
                  </a:path>
                </a:pathLst>
              </a:custGeom>
              <a:noFill/>
              <a:ln w="127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1" name="Freeform 37"/>
              <p:cNvSpPr>
                <a:spLocks/>
              </p:cNvSpPr>
              <p:nvPr/>
            </p:nvSpPr>
            <p:spPr bwMode="auto">
              <a:xfrm>
                <a:off x="6747" y="9169"/>
                <a:ext cx="460" cy="23"/>
              </a:xfrm>
              <a:custGeom>
                <a:avLst/>
                <a:gdLst/>
                <a:ahLst/>
                <a:cxnLst>
                  <a:cxn ang="0">
                    <a:pos x="26" y="27"/>
                  </a:cxn>
                  <a:cxn ang="0">
                    <a:pos x="56" y="27"/>
                  </a:cxn>
                  <a:cxn ang="0">
                    <a:pos x="83" y="27"/>
                  </a:cxn>
                  <a:cxn ang="0">
                    <a:pos x="104" y="27"/>
                  </a:cxn>
                  <a:cxn ang="0">
                    <a:pos x="124" y="27"/>
                  </a:cxn>
                  <a:cxn ang="0">
                    <a:pos x="143" y="27"/>
                  </a:cxn>
                  <a:cxn ang="0">
                    <a:pos x="160" y="27"/>
                  </a:cxn>
                  <a:cxn ang="0">
                    <a:pos x="179" y="27"/>
                  </a:cxn>
                  <a:cxn ang="0">
                    <a:pos x="202" y="27"/>
                  </a:cxn>
                  <a:cxn ang="0">
                    <a:pos x="223" y="27"/>
                  </a:cxn>
                  <a:cxn ang="0">
                    <a:pos x="249" y="27"/>
                  </a:cxn>
                  <a:cxn ang="0">
                    <a:pos x="281" y="27"/>
                  </a:cxn>
                  <a:cxn ang="0">
                    <a:pos x="319" y="27"/>
                  </a:cxn>
                  <a:cxn ang="0">
                    <a:pos x="362" y="27"/>
                  </a:cxn>
                  <a:cxn ang="0">
                    <a:pos x="413" y="27"/>
                  </a:cxn>
                  <a:cxn ang="0">
                    <a:pos x="474" y="27"/>
                  </a:cxn>
                  <a:cxn ang="0">
                    <a:pos x="544" y="27"/>
                  </a:cxn>
                  <a:cxn ang="0">
                    <a:pos x="555" y="27"/>
                  </a:cxn>
                  <a:cxn ang="0">
                    <a:pos x="563" y="23"/>
                  </a:cxn>
                  <a:cxn ang="0">
                    <a:pos x="568" y="20"/>
                  </a:cxn>
                  <a:cxn ang="0">
                    <a:pos x="570" y="14"/>
                  </a:cxn>
                  <a:cxn ang="0">
                    <a:pos x="568" y="9"/>
                  </a:cxn>
                  <a:cxn ang="0">
                    <a:pos x="565" y="5"/>
                  </a:cxn>
                  <a:cxn ang="0">
                    <a:pos x="557" y="2"/>
                  </a:cxn>
                  <a:cxn ang="0">
                    <a:pos x="544" y="0"/>
                  </a:cxn>
                  <a:cxn ang="0">
                    <a:pos x="514" y="0"/>
                  </a:cxn>
                  <a:cxn ang="0">
                    <a:pos x="491" y="0"/>
                  </a:cxn>
                  <a:cxn ang="0">
                    <a:pos x="466" y="0"/>
                  </a:cxn>
                  <a:cxn ang="0">
                    <a:pos x="447" y="0"/>
                  </a:cxn>
                  <a:cxn ang="0">
                    <a:pos x="429" y="0"/>
                  </a:cxn>
                  <a:cxn ang="0">
                    <a:pos x="412" y="0"/>
                  </a:cxn>
                  <a:cxn ang="0">
                    <a:pos x="393" y="0"/>
                  </a:cxn>
                  <a:cxn ang="0">
                    <a:pos x="372" y="0"/>
                  </a:cxn>
                  <a:cxn ang="0">
                    <a:pos x="349" y="0"/>
                  </a:cxn>
                  <a:cxn ang="0">
                    <a:pos x="323" y="0"/>
                  </a:cxn>
                  <a:cxn ang="0">
                    <a:pos x="292" y="0"/>
                  </a:cxn>
                  <a:cxn ang="0">
                    <a:pos x="255" y="0"/>
                  </a:cxn>
                  <a:cxn ang="0">
                    <a:pos x="209" y="0"/>
                  </a:cxn>
                  <a:cxn ang="0">
                    <a:pos x="158" y="0"/>
                  </a:cxn>
                  <a:cxn ang="0">
                    <a:pos x="96" y="0"/>
                  </a:cxn>
                  <a:cxn ang="0">
                    <a:pos x="26" y="0"/>
                  </a:cxn>
                  <a:cxn ang="0">
                    <a:pos x="13" y="2"/>
                  </a:cxn>
                  <a:cxn ang="0">
                    <a:pos x="5" y="5"/>
                  </a:cxn>
                  <a:cxn ang="0">
                    <a:pos x="1" y="9"/>
                  </a:cxn>
                  <a:cxn ang="0">
                    <a:pos x="0" y="14"/>
                  </a:cxn>
                  <a:cxn ang="0">
                    <a:pos x="1" y="20"/>
                  </a:cxn>
                  <a:cxn ang="0">
                    <a:pos x="7" y="23"/>
                  </a:cxn>
                  <a:cxn ang="0">
                    <a:pos x="15" y="27"/>
                  </a:cxn>
                  <a:cxn ang="0">
                    <a:pos x="26" y="27"/>
                  </a:cxn>
                </a:cxnLst>
                <a:rect l="0" t="0" r="r" b="b"/>
                <a:pathLst>
                  <a:path w="570" h="27">
                    <a:moveTo>
                      <a:pt x="26" y="27"/>
                    </a:moveTo>
                    <a:lnTo>
                      <a:pt x="56" y="27"/>
                    </a:lnTo>
                    <a:lnTo>
                      <a:pt x="83" y="27"/>
                    </a:lnTo>
                    <a:lnTo>
                      <a:pt x="104" y="27"/>
                    </a:lnTo>
                    <a:lnTo>
                      <a:pt x="124" y="27"/>
                    </a:lnTo>
                    <a:lnTo>
                      <a:pt x="143" y="27"/>
                    </a:lnTo>
                    <a:lnTo>
                      <a:pt x="160" y="27"/>
                    </a:lnTo>
                    <a:lnTo>
                      <a:pt x="179" y="27"/>
                    </a:lnTo>
                    <a:lnTo>
                      <a:pt x="202" y="27"/>
                    </a:lnTo>
                    <a:lnTo>
                      <a:pt x="223" y="27"/>
                    </a:lnTo>
                    <a:lnTo>
                      <a:pt x="249" y="27"/>
                    </a:lnTo>
                    <a:lnTo>
                      <a:pt x="281" y="27"/>
                    </a:lnTo>
                    <a:lnTo>
                      <a:pt x="319" y="27"/>
                    </a:lnTo>
                    <a:lnTo>
                      <a:pt x="362" y="27"/>
                    </a:lnTo>
                    <a:lnTo>
                      <a:pt x="413" y="27"/>
                    </a:lnTo>
                    <a:lnTo>
                      <a:pt x="474" y="27"/>
                    </a:lnTo>
                    <a:lnTo>
                      <a:pt x="544" y="27"/>
                    </a:lnTo>
                    <a:lnTo>
                      <a:pt x="555" y="27"/>
                    </a:lnTo>
                    <a:lnTo>
                      <a:pt x="563" y="23"/>
                    </a:lnTo>
                    <a:lnTo>
                      <a:pt x="568" y="20"/>
                    </a:lnTo>
                    <a:lnTo>
                      <a:pt x="570" y="14"/>
                    </a:lnTo>
                    <a:lnTo>
                      <a:pt x="568" y="9"/>
                    </a:lnTo>
                    <a:lnTo>
                      <a:pt x="565" y="5"/>
                    </a:lnTo>
                    <a:lnTo>
                      <a:pt x="557" y="2"/>
                    </a:lnTo>
                    <a:lnTo>
                      <a:pt x="544" y="0"/>
                    </a:lnTo>
                    <a:lnTo>
                      <a:pt x="514" y="0"/>
                    </a:lnTo>
                    <a:lnTo>
                      <a:pt x="491" y="0"/>
                    </a:lnTo>
                    <a:lnTo>
                      <a:pt x="466" y="0"/>
                    </a:lnTo>
                    <a:lnTo>
                      <a:pt x="447" y="0"/>
                    </a:lnTo>
                    <a:lnTo>
                      <a:pt x="429" y="0"/>
                    </a:lnTo>
                    <a:lnTo>
                      <a:pt x="412" y="0"/>
                    </a:lnTo>
                    <a:lnTo>
                      <a:pt x="393" y="0"/>
                    </a:lnTo>
                    <a:lnTo>
                      <a:pt x="372" y="0"/>
                    </a:lnTo>
                    <a:lnTo>
                      <a:pt x="349" y="0"/>
                    </a:lnTo>
                    <a:lnTo>
                      <a:pt x="323" y="0"/>
                    </a:lnTo>
                    <a:lnTo>
                      <a:pt x="292" y="0"/>
                    </a:lnTo>
                    <a:lnTo>
                      <a:pt x="255" y="0"/>
                    </a:lnTo>
                    <a:lnTo>
                      <a:pt x="209" y="0"/>
                    </a:lnTo>
                    <a:lnTo>
                      <a:pt x="158" y="0"/>
                    </a:lnTo>
                    <a:lnTo>
                      <a:pt x="96" y="0"/>
                    </a:lnTo>
                    <a:lnTo>
                      <a:pt x="26" y="0"/>
                    </a:lnTo>
                    <a:lnTo>
                      <a:pt x="13" y="2"/>
                    </a:lnTo>
                    <a:lnTo>
                      <a:pt x="5" y="5"/>
                    </a:lnTo>
                    <a:lnTo>
                      <a:pt x="1" y="9"/>
                    </a:lnTo>
                    <a:lnTo>
                      <a:pt x="0" y="14"/>
                    </a:lnTo>
                    <a:lnTo>
                      <a:pt x="1" y="20"/>
                    </a:lnTo>
                    <a:lnTo>
                      <a:pt x="7" y="23"/>
                    </a:lnTo>
                    <a:lnTo>
                      <a:pt x="15" y="27"/>
                    </a:lnTo>
                    <a:lnTo>
                      <a:pt x="26" y="27"/>
                    </a:lnTo>
                    <a:close/>
                  </a:path>
                </a:pathLst>
              </a:custGeom>
              <a:solidFill>
                <a:srgbClr val="84848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2" name="Freeform 38"/>
              <p:cNvSpPr>
                <a:spLocks/>
              </p:cNvSpPr>
              <p:nvPr/>
            </p:nvSpPr>
            <p:spPr bwMode="auto">
              <a:xfrm>
                <a:off x="6750" y="9171"/>
                <a:ext cx="455" cy="21"/>
              </a:xfrm>
              <a:custGeom>
                <a:avLst/>
                <a:gdLst/>
                <a:ahLst/>
                <a:cxnLst>
                  <a:cxn ang="0">
                    <a:pos x="27" y="25"/>
                  </a:cxn>
                  <a:cxn ang="0">
                    <a:pos x="55" y="25"/>
                  </a:cxn>
                  <a:cxn ang="0">
                    <a:pos x="82" y="25"/>
                  </a:cxn>
                  <a:cxn ang="0">
                    <a:pos x="104" y="25"/>
                  </a:cxn>
                  <a:cxn ang="0">
                    <a:pos x="123" y="25"/>
                  </a:cxn>
                  <a:cxn ang="0">
                    <a:pos x="142" y="25"/>
                  </a:cxn>
                  <a:cxn ang="0">
                    <a:pos x="161" y="25"/>
                  </a:cxn>
                  <a:cxn ang="0">
                    <a:pos x="178" y="25"/>
                  </a:cxn>
                  <a:cxn ang="0">
                    <a:pos x="199" y="25"/>
                  </a:cxn>
                  <a:cxn ang="0">
                    <a:pos x="221" y="25"/>
                  </a:cxn>
                  <a:cxn ang="0">
                    <a:pos x="248" y="25"/>
                  </a:cxn>
                  <a:cxn ang="0">
                    <a:pos x="280" y="25"/>
                  </a:cxn>
                  <a:cxn ang="0">
                    <a:pos x="316" y="25"/>
                  </a:cxn>
                  <a:cxn ang="0">
                    <a:pos x="359" y="25"/>
                  </a:cxn>
                  <a:cxn ang="0">
                    <a:pos x="410" y="25"/>
                  </a:cxn>
                  <a:cxn ang="0">
                    <a:pos x="469" y="25"/>
                  </a:cxn>
                  <a:cxn ang="0">
                    <a:pos x="539" y="25"/>
                  </a:cxn>
                  <a:cxn ang="0">
                    <a:pos x="550" y="24"/>
                  </a:cxn>
                  <a:cxn ang="0">
                    <a:pos x="558" y="21"/>
                  </a:cxn>
                  <a:cxn ang="0">
                    <a:pos x="563" y="18"/>
                  </a:cxn>
                  <a:cxn ang="0">
                    <a:pos x="565" y="12"/>
                  </a:cxn>
                  <a:cxn ang="0">
                    <a:pos x="565" y="7"/>
                  </a:cxn>
                  <a:cxn ang="0">
                    <a:pos x="558" y="4"/>
                  </a:cxn>
                  <a:cxn ang="0">
                    <a:pos x="550" y="0"/>
                  </a:cxn>
                  <a:cxn ang="0">
                    <a:pos x="539" y="0"/>
                  </a:cxn>
                  <a:cxn ang="0">
                    <a:pos x="509" y="0"/>
                  </a:cxn>
                  <a:cxn ang="0">
                    <a:pos x="486" y="0"/>
                  </a:cxn>
                  <a:cxn ang="0">
                    <a:pos x="463" y="0"/>
                  </a:cxn>
                  <a:cxn ang="0">
                    <a:pos x="444" y="0"/>
                  </a:cxn>
                  <a:cxn ang="0">
                    <a:pos x="426" y="0"/>
                  </a:cxn>
                  <a:cxn ang="0">
                    <a:pos x="409" y="0"/>
                  </a:cxn>
                  <a:cxn ang="0">
                    <a:pos x="390" y="0"/>
                  </a:cxn>
                  <a:cxn ang="0">
                    <a:pos x="369" y="0"/>
                  </a:cxn>
                  <a:cxn ang="0">
                    <a:pos x="346" y="0"/>
                  </a:cxn>
                  <a:cxn ang="0">
                    <a:pos x="322" y="0"/>
                  </a:cxn>
                  <a:cxn ang="0">
                    <a:pos x="289" y="0"/>
                  </a:cxn>
                  <a:cxn ang="0">
                    <a:pos x="252" y="0"/>
                  </a:cxn>
                  <a:cxn ang="0">
                    <a:pos x="208" y="0"/>
                  </a:cxn>
                  <a:cxn ang="0">
                    <a:pos x="157" y="0"/>
                  </a:cxn>
                  <a:cxn ang="0">
                    <a:pos x="97" y="0"/>
                  </a:cxn>
                  <a:cxn ang="0">
                    <a:pos x="27" y="0"/>
                  </a:cxn>
                  <a:cxn ang="0">
                    <a:pos x="15" y="0"/>
                  </a:cxn>
                  <a:cxn ang="0">
                    <a:pos x="6" y="4"/>
                  </a:cxn>
                  <a:cxn ang="0">
                    <a:pos x="0" y="7"/>
                  </a:cxn>
                  <a:cxn ang="0">
                    <a:pos x="0" y="12"/>
                  </a:cxn>
                  <a:cxn ang="0">
                    <a:pos x="0" y="18"/>
                  </a:cxn>
                  <a:cxn ang="0">
                    <a:pos x="6" y="21"/>
                  </a:cxn>
                  <a:cxn ang="0">
                    <a:pos x="15" y="24"/>
                  </a:cxn>
                  <a:cxn ang="0">
                    <a:pos x="27" y="25"/>
                  </a:cxn>
                </a:cxnLst>
                <a:rect l="0" t="0" r="r" b="b"/>
                <a:pathLst>
                  <a:path w="565" h="25">
                    <a:moveTo>
                      <a:pt x="27" y="25"/>
                    </a:moveTo>
                    <a:lnTo>
                      <a:pt x="55" y="25"/>
                    </a:lnTo>
                    <a:lnTo>
                      <a:pt x="82" y="25"/>
                    </a:lnTo>
                    <a:lnTo>
                      <a:pt x="104" y="25"/>
                    </a:lnTo>
                    <a:lnTo>
                      <a:pt x="123" y="25"/>
                    </a:lnTo>
                    <a:lnTo>
                      <a:pt x="142" y="25"/>
                    </a:lnTo>
                    <a:lnTo>
                      <a:pt x="161" y="25"/>
                    </a:lnTo>
                    <a:lnTo>
                      <a:pt x="178" y="25"/>
                    </a:lnTo>
                    <a:lnTo>
                      <a:pt x="199" y="25"/>
                    </a:lnTo>
                    <a:lnTo>
                      <a:pt x="221" y="25"/>
                    </a:lnTo>
                    <a:lnTo>
                      <a:pt x="248" y="25"/>
                    </a:lnTo>
                    <a:lnTo>
                      <a:pt x="280" y="25"/>
                    </a:lnTo>
                    <a:lnTo>
                      <a:pt x="316" y="25"/>
                    </a:lnTo>
                    <a:lnTo>
                      <a:pt x="359" y="25"/>
                    </a:lnTo>
                    <a:lnTo>
                      <a:pt x="410" y="25"/>
                    </a:lnTo>
                    <a:lnTo>
                      <a:pt x="469" y="25"/>
                    </a:lnTo>
                    <a:lnTo>
                      <a:pt x="539" y="25"/>
                    </a:lnTo>
                    <a:lnTo>
                      <a:pt x="550" y="24"/>
                    </a:lnTo>
                    <a:lnTo>
                      <a:pt x="558" y="21"/>
                    </a:lnTo>
                    <a:lnTo>
                      <a:pt x="563" y="18"/>
                    </a:lnTo>
                    <a:lnTo>
                      <a:pt x="565" y="12"/>
                    </a:lnTo>
                    <a:lnTo>
                      <a:pt x="565" y="7"/>
                    </a:lnTo>
                    <a:lnTo>
                      <a:pt x="558" y="4"/>
                    </a:lnTo>
                    <a:lnTo>
                      <a:pt x="550" y="0"/>
                    </a:lnTo>
                    <a:lnTo>
                      <a:pt x="539" y="0"/>
                    </a:lnTo>
                    <a:lnTo>
                      <a:pt x="509" y="0"/>
                    </a:lnTo>
                    <a:lnTo>
                      <a:pt x="486" y="0"/>
                    </a:lnTo>
                    <a:lnTo>
                      <a:pt x="463" y="0"/>
                    </a:lnTo>
                    <a:lnTo>
                      <a:pt x="444" y="0"/>
                    </a:lnTo>
                    <a:lnTo>
                      <a:pt x="426" y="0"/>
                    </a:lnTo>
                    <a:lnTo>
                      <a:pt x="409" y="0"/>
                    </a:lnTo>
                    <a:lnTo>
                      <a:pt x="390" y="0"/>
                    </a:lnTo>
                    <a:lnTo>
                      <a:pt x="369" y="0"/>
                    </a:lnTo>
                    <a:lnTo>
                      <a:pt x="346" y="0"/>
                    </a:lnTo>
                    <a:lnTo>
                      <a:pt x="322" y="0"/>
                    </a:lnTo>
                    <a:lnTo>
                      <a:pt x="289" y="0"/>
                    </a:lnTo>
                    <a:lnTo>
                      <a:pt x="252" y="0"/>
                    </a:lnTo>
                    <a:lnTo>
                      <a:pt x="208" y="0"/>
                    </a:lnTo>
                    <a:lnTo>
                      <a:pt x="157" y="0"/>
                    </a:lnTo>
                    <a:lnTo>
                      <a:pt x="97" y="0"/>
                    </a:lnTo>
                    <a:lnTo>
                      <a:pt x="27" y="0"/>
                    </a:lnTo>
                    <a:lnTo>
                      <a:pt x="15" y="0"/>
                    </a:lnTo>
                    <a:lnTo>
                      <a:pt x="6" y="4"/>
                    </a:lnTo>
                    <a:lnTo>
                      <a:pt x="0" y="7"/>
                    </a:lnTo>
                    <a:lnTo>
                      <a:pt x="0" y="12"/>
                    </a:lnTo>
                    <a:lnTo>
                      <a:pt x="0" y="18"/>
                    </a:lnTo>
                    <a:lnTo>
                      <a:pt x="6" y="21"/>
                    </a:lnTo>
                    <a:lnTo>
                      <a:pt x="15" y="24"/>
                    </a:lnTo>
                    <a:lnTo>
                      <a:pt x="27" y="25"/>
                    </a:lnTo>
                    <a:close/>
                  </a:path>
                </a:pathLst>
              </a:custGeom>
              <a:solidFill>
                <a:srgbClr val="8C8C8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3" name="Freeform 39"/>
              <p:cNvSpPr>
                <a:spLocks/>
              </p:cNvSpPr>
              <p:nvPr/>
            </p:nvSpPr>
            <p:spPr bwMode="auto">
              <a:xfrm>
                <a:off x="6751" y="9171"/>
                <a:ext cx="453" cy="20"/>
              </a:xfrm>
              <a:custGeom>
                <a:avLst/>
                <a:gdLst/>
                <a:ahLst/>
                <a:cxnLst>
                  <a:cxn ang="0">
                    <a:pos x="27" y="24"/>
                  </a:cxn>
                  <a:cxn ang="0">
                    <a:pos x="55" y="24"/>
                  </a:cxn>
                  <a:cxn ang="0">
                    <a:pos x="82" y="24"/>
                  </a:cxn>
                  <a:cxn ang="0">
                    <a:pos x="104" y="24"/>
                  </a:cxn>
                  <a:cxn ang="0">
                    <a:pos x="123" y="24"/>
                  </a:cxn>
                  <a:cxn ang="0">
                    <a:pos x="140" y="24"/>
                  </a:cxn>
                  <a:cxn ang="0">
                    <a:pos x="159" y="24"/>
                  </a:cxn>
                  <a:cxn ang="0">
                    <a:pos x="178" y="24"/>
                  </a:cxn>
                  <a:cxn ang="0">
                    <a:pos x="197" y="24"/>
                  </a:cxn>
                  <a:cxn ang="0">
                    <a:pos x="221" y="24"/>
                  </a:cxn>
                  <a:cxn ang="0">
                    <a:pos x="246" y="24"/>
                  </a:cxn>
                  <a:cxn ang="0">
                    <a:pos x="278" y="24"/>
                  </a:cxn>
                  <a:cxn ang="0">
                    <a:pos x="314" y="24"/>
                  </a:cxn>
                  <a:cxn ang="0">
                    <a:pos x="357" y="24"/>
                  </a:cxn>
                  <a:cxn ang="0">
                    <a:pos x="407" y="24"/>
                  </a:cxn>
                  <a:cxn ang="0">
                    <a:pos x="467" y="24"/>
                  </a:cxn>
                  <a:cxn ang="0">
                    <a:pos x="535" y="24"/>
                  </a:cxn>
                  <a:cxn ang="0">
                    <a:pos x="546" y="22"/>
                  </a:cxn>
                  <a:cxn ang="0">
                    <a:pos x="556" y="19"/>
                  </a:cxn>
                  <a:cxn ang="0">
                    <a:pos x="560" y="15"/>
                  </a:cxn>
                  <a:cxn ang="0">
                    <a:pos x="561" y="12"/>
                  </a:cxn>
                  <a:cxn ang="0">
                    <a:pos x="561" y="7"/>
                  </a:cxn>
                  <a:cxn ang="0">
                    <a:pos x="556" y="3"/>
                  </a:cxn>
                  <a:cxn ang="0">
                    <a:pos x="546" y="0"/>
                  </a:cxn>
                  <a:cxn ang="0">
                    <a:pos x="535" y="0"/>
                  </a:cxn>
                  <a:cxn ang="0">
                    <a:pos x="507" y="0"/>
                  </a:cxn>
                  <a:cxn ang="0">
                    <a:pos x="482" y="0"/>
                  </a:cxn>
                  <a:cxn ang="0">
                    <a:pos x="461" y="0"/>
                  </a:cxn>
                  <a:cxn ang="0">
                    <a:pos x="442" y="0"/>
                  </a:cxn>
                  <a:cxn ang="0">
                    <a:pos x="424" y="0"/>
                  </a:cxn>
                  <a:cxn ang="0">
                    <a:pos x="405" y="0"/>
                  </a:cxn>
                  <a:cxn ang="0">
                    <a:pos x="386" y="0"/>
                  </a:cxn>
                  <a:cxn ang="0">
                    <a:pos x="367" y="0"/>
                  </a:cxn>
                  <a:cxn ang="0">
                    <a:pos x="344" y="0"/>
                  </a:cxn>
                  <a:cxn ang="0">
                    <a:pos x="318" y="0"/>
                  </a:cxn>
                  <a:cxn ang="0">
                    <a:pos x="287" y="0"/>
                  </a:cxn>
                  <a:cxn ang="0">
                    <a:pos x="250" y="0"/>
                  </a:cxn>
                  <a:cxn ang="0">
                    <a:pos x="206" y="0"/>
                  </a:cxn>
                  <a:cxn ang="0">
                    <a:pos x="155" y="0"/>
                  </a:cxn>
                  <a:cxn ang="0">
                    <a:pos x="97" y="0"/>
                  </a:cxn>
                  <a:cxn ang="0">
                    <a:pos x="27" y="0"/>
                  </a:cxn>
                  <a:cxn ang="0">
                    <a:pos x="15" y="0"/>
                  </a:cxn>
                  <a:cxn ang="0">
                    <a:pos x="6" y="3"/>
                  </a:cxn>
                  <a:cxn ang="0">
                    <a:pos x="2" y="7"/>
                  </a:cxn>
                  <a:cxn ang="0">
                    <a:pos x="0" y="12"/>
                  </a:cxn>
                  <a:cxn ang="0">
                    <a:pos x="4" y="15"/>
                  </a:cxn>
                  <a:cxn ang="0">
                    <a:pos x="8" y="19"/>
                  </a:cxn>
                  <a:cxn ang="0">
                    <a:pos x="15" y="22"/>
                  </a:cxn>
                  <a:cxn ang="0">
                    <a:pos x="27" y="24"/>
                  </a:cxn>
                </a:cxnLst>
                <a:rect l="0" t="0" r="r" b="b"/>
                <a:pathLst>
                  <a:path w="561" h="24">
                    <a:moveTo>
                      <a:pt x="27" y="24"/>
                    </a:moveTo>
                    <a:lnTo>
                      <a:pt x="55" y="24"/>
                    </a:lnTo>
                    <a:lnTo>
                      <a:pt x="82" y="24"/>
                    </a:lnTo>
                    <a:lnTo>
                      <a:pt x="104" y="24"/>
                    </a:lnTo>
                    <a:lnTo>
                      <a:pt x="123" y="24"/>
                    </a:lnTo>
                    <a:lnTo>
                      <a:pt x="140" y="24"/>
                    </a:lnTo>
                    <a:lnTo>
                      <a:pt x="159" y="24"/>
                    </a:lnTo>
                    <a:lnTo>
                      <a:pt x="178" y="24"/>
                    </a:lnTo>
                    <a:lnTo>
                      <a:pt x="197" y="24"/>
                    </a:lnTo>
                    <a:lnTo>
                      <a:pt x="221" y="24"/>
                    </a:lnTo>
                    <a:lnTo>
                      <a:pt x="246" y="24"/>
                    </a:lnTo>
                    <a:lnTo>
                      <a:pt x="278" y="24"/>
                    </a:lnTo>
                    <a:lnTo>
                      <a:pt x="314" y="24"/>
                    </a:lnTo>
                    <a:lnTo>
                      <a:pt x="357" y="24"/>
                    </a:lnTo>
                    <a:lnTo>
                      <a:pt x="407" y="24"/>
                    </a:lnTo>
                    <a:lnTo>
                      <a:pt x="467" y="24"/>
                    </a:lnTo>
                    <a:lnTo>
                      <a:pt x="535" y="24"/>
                    </a:lnTo>
                    <a:lnTo>
                      <a:pt x="546" y="22"/>
                    </a:lnTo>
                    <a:lnTo>
                      <a:pt x="556" y="19"/>
                    </a:lnTo>
                    <a:lnTo>
                      <a:pt x="560" y="15"/>
                    </a:lnTo>
                    <a:lnTo>
                      <a:pt x="561" y="12"/>
                    </a:lnTo>
                    <a:lnTo>
                      <a:pt x="561" y="7"/>
                    </a:lnTo>
                    <a:lnTo>
                      <a:pt x="556" y="3"/>
                    </a:lnTo>
                    <a:lnTo>
                      <a:pt x="546" y="0"/>
                    </a:lnTo>
                    <a:lnTo>
                      <a:pt x="535" y="0"/>
                    </a:lnTo>
                    <a:lnTo>
                      <a:pt x="507" y="0"/>
                    </a:lnTo>
                    <a:lnTo>
                      <a:pt x="482" y="0"/>
                    </a:lnTo>
                    <a:lnTo>
                      <a:pt x="461" y="0"/>
                    </a:lnTo>
                    <a:lnTo>
                      <a:pt x="442" y="0"/>
                    </a:lnTo>
                    <a:lnTo>
                      <a:pt x="424" y="0"/>
                    </a:lnTo>
                    <a:lnTo>
                      <a:pt x="405" y="0"/>
                    </a:lnTo>
                    <a:lnTo>
                      <a:pt x="386" y="0"/>
                    </a:lnTo>
                    <a:lnTo>
                      <a:pt x="367" y="0"/>
                    </a:lnTo>
                    <a:lnTo>
                      <a:pt x="344" y="0"/>
                    </a:lnTo>
                    <a:lnTo>
                      <a:pt x="318" y="0"/>
                    </a:lnTo>
                    <a:lnTo>
                      <a:pt x="287" y="0"/>
                    </a:lnTo>
                    <a:lnTo>
                      <a:pt x="250" y="0"/>
                    </a:lnTo>
                    <a:lnTo>
                      <a:pt x="206" y="0"/>
                    </a:lnTo>
                    <a:lnTo>
                      <a:pt x="155" y="0"/>
                    </a:lnTo>
                    <a:lnTo>
                      <a:pt x="97" y="0"/>
                    </a:lnTo>
                    <a:lnTo>
                      <a:pt x="27" y="0"/>
                    </a:lnTo>
                    <a:lnTo>
                      <a:pt x="15" y="0"/>
                    </a:lnTo>
                    <a:lnTo>
                      <a:pt x="6" y="3"/>
                    </a:lnTo>
                    <a:lnTo>
                      <a:pt x="2" y="7"/>
                    </a:lnTo>
                    <a:lnTo>
                      <a:pt x="0" y="12"/>
                    </a:lnTo>
                    <a:lnTo>
                      <a:pt x="4" y="15"/>
                    </a:lnTo>
                    <a:lnTo>
                      <a:pt x="8" y="19"/>
                    </a:lnTo>
                    <a:lnTo>
                      <a:pt x="15" y="22"/>
                    </a:lnTo>
                    <a:lnTo>
                      <a:pt x="27" y="24"/>
                    </a:lnTo>
                    <a:close/>
                  </a:path>
                </a:pathLst>
              </a:custGeom>
              <a:solidFill>
                <a:srgbClr val="91919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4" name="Freeform 40"/>
              <p:cNvSpPr>
                <a:spLocks/>
              </p:cNvSpPr>
              <p:nvPr/>
            </p:nvSpPr>
            <p:spPr bwMode="auto">
              <a:xfrm>
                <a:off x="6755" y="9171"/>
                <a:ext cx="446" cy="20"/>
              </a:xfrm>
              <a:custGeom>
                <a:avLst/>
                <a:gdLst/>
                <a:ahLst/>
                <a:cxnLst>
                  <a:cxn ang="0">
                    <a:pos x="25" y="24"/>
                  </a:cxn>
                  <a:cxn ang="0">
                    <a:pos x="55" y="24"/>
                  </a:cxn>
                  <a:cxn ang="0">
                    <a:pos x="79" y="24"/>
                  </a:cxn>
                  <a:cxn ang="0">
                    <a:pos x="100" y="24"/>
                  </a:cxn>
                  <a:cxn ang="0">
                    <a:pos x="119" y="24"/>
                  </a:cxn>
                  <a:cxn ang="0">
                    <a:pos x="138" y="24"/>
                  </a:cxn>
                  <a:cxn ang="0">
                    <a:pos x="155" y="24"/>
                  </a:cxn>
                  <a:cxn ang="0">
                    <a:pos x="174" y="24"/>
                  </a:cxn>
                  <a:cxn ang="0">
                    <a:pos x="195" y="24"/>
                  </a:cxn>
                  <a:cxn ang="0">
                    <a:pos x="215" y="24"/>
                  </a:cxn>
                  <a:cxn ang="0">
                    <a:pos x="242" y="24"/>
                  </a:cxn>
                  <a:cxn ang="0">
                    <a:pos x="272" y="24"/>
                  </a:cxn>
                  <a:cxn ang="0">
                    <a:pos x="308" y="24"/>
                  </a:cxn>
                  <a:cxn ang="0">
                    <a:pos x="352" y="24"/>
                  </a:cxn>
                  <a:cxn ang="0">
                    <a:pos x="401" y="24"/>
                  </a:cxn>
                  <a:cxn ang="0">
                    <a:pos x="461" y="24"/>
                  </a:cxn>
                  <a:cxn ang="0">
                    <a:pos x="529" y="24"/>
                  </a:cxn>
                  <a:cxn ang="0">
                    <a:pos x="540" y="22"/>
                  </a:cxn>
                  <a:cxn ang="0">
                    <a:pos x="548" y="19"/>
                  </a:cxn>
                  <a:cxn ang="0">
                    <a:pos x="552" y="15"/>
                  </a:cxn>
                  <a:cxn ang="0">
                    <a:pos x="554" y="12"/>
                  </a:cxn>
                  <a:cxn ang="0">
                    <a:pos x="552" y="7"/>
                  </a:cxn>
                  <a:cxn ang="0">
                    <a:pos x="548" y="3"/>
                  </a:cxn>
                  <a:cxn ang="0">
                    <a:pos x="540" y="0"/>
                  </a:cxn>
                  <a:cxn ang="0">
                    <a:pos x="529" y="0"/>
                  </a:cxn>
                  <a:cxn ang="0">
                    <a:pos x="499" y="0"/>
                  </a:cxn>
                  <a:cxn ang="0">
                    <a:pos x="476" y="0"/>
                  </a:cxn>
                  <a:cxn ang="0">
                    <a:pos x="454" y="0"/>
                  </a:cxn>
                  <a:cxn ang="0">
                    <a:pos x="435" y="0"/>
                  </a:cxn>
                  <a:cxn ang="0">
                    <a:pos x="416" y="0"/>
                  </a:cxn>
                  <a:cxn ang="0">
                    <a:pos x="399" y="0"/>
                  </a:cxn>
                  <a:cxn ang="0">
                    <a:pos x="382" y="0"/>
                  </a:cxn>
                  <a:cxn ang="0">
                    <a:pos x="363" y="0"/>
                  </a:cxn>
                  <a:cxn ang="0">
                    <a:pos x="340" y="0"/>
                  </a:cxn>
                  <a:cxn ang="0">
                    <a:pos x="314" y="0"/>
                  </a:cxn>
                  <a:cxn ang="0">
                    <a:pos x="283" y="0"/>
                  </a:cxn>
                  <a:cxn ang="0">
                    <a:pos x="246" y="0"/>
                  </a:cxn>
                  <a:cxn ang="0">
                    <a:pos x="202" y="0"/>
                  </a:cxn>
                  <a:cxn ang="0">
                    <a:pos x="153" y="0"/>
                  </a:cxn>
                  <a:cxn ang="0">
                    <a:pos x="95" y="0"/>
                  </a:cxn>
                  <a:cxn ang="0">
                    <a:pos x="25" y="0"/>
                  </a:cxn>
                  <a:cxn ang="0">
                    <a:pos x="15" y="0"/>
                  </a:cxn>
                  <a:cxn ang="0">
                    <a:pos x="6" y="3"/>
                  </a:cxn>
                  <a:cxn ang="0">
                    <a:pos x="0" y="7"/>
                  </a:cxn>
                  <a:cxn ang="0">
                    <a:pos x="0" y="12"/>
                  </a:cxn>
                  <a:cxn ang="0">
                    <a:pos x="0" y="15"/>
                  </a:cxn>
                  <a:cxn ang="0">
                    <a:pos x="6" y="19"/>
                  </a:cxn>
                  <a:cxn ang="0">
                    <a:pos x="15" y="22"/>
                  </a:cxn>
                  <a:cxn ang="0">
                    <a:pos x="25" y="24"/>
                  </a:cxn>
                </a:cxnLst>
                <a:rect l="0" t="0" r="r" b="b"/>
                <a:pathLst>
                  <a:path w="554" h="24">
                    <a:moveTo>
                      <a:pt x="25" y="24"/>
                    </a:moveTo>
                    <a:lnTo>
                      <a:pt x="55" y="24"/>
                    </a:lnTo>
                    <a:lnTo>
                      <a:pt x="79" y="24"/>
                    </a:lnTo>
                    <a:lnTo>
                      <a:pt x="100" y="24"/>
                    </a:lnTo>
                    <a:lnTo>
                      <a:pt x="119" y="24"/>
                    </a:lnTo>
                    <a:lnTo>
                      <a:pt x="138" y="24"/>
                    </a:lnTo>
                    <a:lnTo>
                      <a:pt x="155" y="24"/>
                    </a:lnTo>
                    <a:lnTo>
                      <a:pt x="174" y="24"/>
                    </a:lnTo>
                    <a:lnTo>
                      <a:pt x="195" y="24"/>
                    </a:lnTo>
                    <a:lnTo>
                      <a:pt x="215" y="24"/>
                    </a:lnTo>
                    <a:lnTo>
                      <a:pt x="242" y="24"/>
                    </a:lnTo>
                    <a:lnTo>
                      <a:pt x="272" y="24"/>
                    </a:lnTo>
                    <a:lnTo>
                      <a:pt x="308" y="24"/>
                    </a:lnTo>
                    <a:lnTo>
                      <a:pt x="352" y="24"/>
                    </a:lnTo>
                    <a:lnTo>
                      <a:pt x="401" y="24"/>
                    </a:lnTo>
                    <a:lnTo>
                      <a:pt x="461" y="24"/>
                    </a:lnTo>
                    <a:lnTo>
                      <a:pt x="529" y="24"/>
                    </a:lnTo>
                    <a:lnTo>
                      <a:pt x="540" y="22"/>
                    </a:lnTo>
                    <a:lnTo>
                      <a:pt x="548" y="19"/>
                    </a:lnTo>
                    <a:lnTo>
                      <a:pt x="552" y="15"/>
                    </a:lnTo>
                    <a:lnTo>
                      <a:pt x="554" y="12"/>
                    </a:lnTo>
                    <a:lnTo>
                      <a:pt x="552" y="7"/>
                    </a:lnTo>
                    <a:lnTo>
                      <a:pt x="548" y="3"/>
                    </a:lnTo>
                    <a:lnTo>
                      <a:pt x="540" y="0"/>
                    </a:lnTo>
                    <a:lnTo>
                      <a:pt x="529" y="0"/>
                    </a:lnTo>
                    <a:lnTo>
                      <a:pt x="499" y="0"/>
                    </a:lnTo>
                    <a:lnTo>
                      <a:pt x="476" y="0"/>
                    </a:lnTo>
                    <a:lnTo>
                      <a:pt x="454" y="0"/>
                    </a:lnTo>
                    <a:lnTo>
                      <a:pt x="435" y="0"/>
                    </a:lnTo>
                    <a:lnTo>
                      <a:pt x="416" y="0"/>
                    </a:lnTo>
                    <a:lnTo>
                      <a:pt x="399" y="0"/>
                    </a:lnTo>
                    <a:lnTo>
                      <a:pt x="382" y="0"/>
                    </a:lnTo>
                    <a:lnTo>
                      <a:pt x="363" y="0"/>
                    </a:lnTo>
                    <a:lnTo>
                      <a:pt x="340" y="0"/>
                    </a:lnTo>
                    <a:lnTo>
                      <a:pt x="314" y="0"/>
                    </a:lnTo>
                    <a:lnTo>
                      <a:pt x="283" y="0"/>
                    </a:lnTo>
                    <a:lnTo>
                      <a:pt x="246" y="0"/>
                    </a:lnTo>
                    <a:lnTo>
                      <a:pt x="202" y="0"/>
                    </a:lnTo>
                    <a:lnTo>
                      <a:pt x="153" y="0"/>
                    </a:lnTo>
                    <a:lnTo>
                      <a:pt x="95" y="0"/>
                    </a:lnTo>
                    <a:lnTo>
                      <a:pt x="25" y="0"/>
                    </a:lnTo>
                    <a:lnTo>
                      <a:pt x="15" y="0"/>
                    </a:lnTo>
                    <a:lnTo>
                      <a:pt x="6" y="3"/>
                    </a:lnTo>
                    <a:lnTo>
                      <a:pt x="0" y="7"/>
                    </a:lnTo>
                    <a:lnTo>
                      <a:pt x="0" y="12"/>
                    </a:lnTo>
                    <a:lnTo>
                      <a:pt x="0" y="15"/>
                    </a:lnTo>
                    <a:lnTo>
                      <a:pt x="6" y="19"/>
                    </a:lnTo>
                    <a:lnTo>
                      <a:pt x="15" y="22"/>
                    </a:lnTo>
                    <a:lnTo>
                      <a:pt x="25" y="24"/>
                    </a:lnTo>
                    <a:close/>
                  </a:path>
                </a:pathLst>
              </a:custGeom>
              <a:solidFill>
                <a:srgbClr val="9999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5" name="Freeform 41"/>
              <p:cNvSpPr>
                <a:spLocks/>
              </p:cNvSpPr>
              <p:nvPr/>
            </p:nvSpPr>
            <p:spPr bwMode="auto">
              <a:xfrm>
                <a:off x="6756" y="9172"/>
                <a:ext cx="444" cy="19"/>
              </a:xfrm>
              <a:custGeom>
                <a:avLst/>
                <a:gdLst/>
                <a:ahLst/>
                <a:cxnLst>
                  <a:cxn ang="0">
                    <a:pos x="26" y="23"/>
                  </a:cxn>
                  <a:cxn ang="0">
                    <a:pos x="55" y="23"/>
                  </a:cxn>
                  <a:cxn ang="0">
                    <a:pos x="79" y="23"/>
                  </a:cxn>
                  <a:cxn ang="0">
                    <a:pos x="102" y="23"/>
                  </a:cxn>
                  <a:cxn ang="0">
                    <a:pos x="121" y="23"/>
                  </a:cxn>
                  <a:cxn ang="0">
                    <a:pos x="138" y="23"/>
                  </a:cxn>
                  <a:cxn ang="0">
                    <a:pos x="155" y="23"/>
                  </a:cxn>
                  <a:cxn ang="0">
                    <a:pos x="174" y="23"/>
                  </a:cxn>
                  <a:cxn ang="0">
                    <a:pos x="193" y="23"/>
                  </a:cxn>
                  <a:cxn ang="0">
                    <a:pos x="215" y="23"/>
                  </a:cxn>
                  <a:cxn ang="0">
                    <a:pos x="240" y="23"/>
                  </a:cxn>
                  <a:cxn ang="0">
                    <a:pos x="272" y="23"/>
                  </a:cxn>
                  <a:cxn ang="0">
                    <a:pos x="308" y="23"/>
                  </a:cxn>
                  <a:cxn ang="0">
                    <a:pos x="350" y="23"/>
                  </a:cxn>
                  <a:cxn ang="0">
                    <a:pos x="399" y="23"/>
                  </a:cxn>
                  <a:cxn ang="0">
                    <a:pos x="457" y="23"/>
                  </a:cxn>
                  <a:cxn ang="0">
                    <a:pos x="523" y="23"/>
                  </a:cxn>
                  <a:cxn ang="0">
                    <a:pos x="535" y="21"/>
                  </a:cxn>
                  <a:cxn ang="0">
                    <a:pos x="542" y="18"/>
                  </a:cxn>
                  <a:cxn ang="0">
                    <a:pos x="550" y="15"/>
                  </a:cxn>
                  <a:cxn ang="0">
                    <a:pos x="550" y="11"/>
                  </a:cxn>
                  <a:cxn ang="0">
                    <a:pos x="550" y="6"/>
                  </a:cxn>
                  <a:cxn ang="0">
                    <a:pos x="544" y="3"/>
                  </a:cxn>
                  <a:cxn ang="0">
                    <a:pos x="535" y="0"/>
                  </a:cxn>
                  <a:cxn ang="0">
                    <a:pos x="523" y="0"/>
                  </a:cxn>
                  <a:cxn ang="0">
                    <a:pos x="495" y="0"/>
                  </a:cxn>
                  <a:cxn ang="0">
                    <a:pos x="472" y="0"/>
                  </a:cxn>
                  <a:cxn ang="0">
                    <a:pos x="450" y="0"/>
                  </a:cxn>
                  <a:cxn ang="0">
                    <a:pos x="431" y="0"/>
                  </a:cxn>
                  <a:cxn ang="0">
                    <a:pos x="414" y="0"/>
                  </a:cxn>
                  <a:cxn ang="0">
                    <a:pos x="397" y="0"/>
                  </a:cxn>
                  <a:cxn ang="0">
                    <a:pos x="380" y="0"/>
                  </a:cxn>
                  <a:cxn ang="0">
                    <a:pos x="359" y="0"/>
                  </a:cxn>
                  <a:cxn ang="0">
                    <a:pos x="336" y="0"/>
                  </a:cxn>
                  <a:cxn ang="0">
                    <a:pos x="310" y="0"/>
                  </a:cxn>
                  <a:cxn ang="0">
                    <a:pos x="281" y="0"/>
                  </a:cxn>
                  <a:cxn ang="0">
                    <a:pos x="246" y="0"/>
                  </a:cxn>
                  <a:cxn ang="0">
                    <a:pos x="202" y="0"/>
                  </a:cxn>
                  <a:cxn ang="0">
                    <a:pos x="153" y="0"/>
                  </a:cxn>
                  <a:cxn ang="0">
                    <a:pos x="94" y="0"/>
                  </a:cxn>
                  <a:cxn ang="0">
                    <a:pos x="26" y="0"/>
                  </a:cxn>
                  <a:cxn ang="0">
                    <a:pos x="15" y="0"/>
                  </a:cxn>
                  <a:cxn ang="0">
                    <a:pos x="6" y="3"/>
                  </a:cxn>
                  <a:cxn ang="0">
                    <a:pos x="2" y="6"/>
                  </a:cxn>
                  <a:cxn ang="0">
                    <a:pos x="0" y="11"/>
                  </a:cxn>
                  <a:cxn ang="0">
                    <a:pos x="2" y="15"/>
                  </a:cxn>
                  <a:cxn ang="0">
                    <a:pos x="7" y="18"/>
                  </a:cxn>
                  <a:cxn ang="0">
                    <a:pos x="15" y="21"/>
                  </a:cxn>
                  <a:cxn ang="0">
                    <a:pos x="26" y="23"/>
                  </a:cxn>
                </a:cxnLst>
                <a:rect l="0" t="0" r="r" b="b"/>
                <a:pathLst>
                  <a:path w="550" h="23">
                    <a:moveTo>
                      <a:pt x="26" y="23"/>
                    </a:moveTo>
                    <a:lnTo>
                      <a:pt x="55" y="23"/>
                    </a:lnTo>
                    <a:lnTo>
                      <a:pt x="79" y="23"/>
                    </a:lnTo>
                    <a:lnTo>
                      <a:pt x="102" y="23"/>
                    </a:lnTo>
                    <a:lnTo>
                      <a:pt x="121" y="23"/>
                    </a:lnTo>
                    <a:lnTo>
                      <a:pt x="138" y="23"/>
                    </a:lnTo>
                    <a:lnTo>
                      <a:pt x="155" y="23"/>
                    </a:lnTo>
                    <a:lnTo>
                      <a:pt x="174" y="23"/>
                    </a:lnTo>
                    <a:lnTo>
                      <a:pt x="193" y="23"/>
                    </a:lnTo>
                    <a:lnTo>
                      <a:pt x="215" y="23"/>
                    </a:lnTo>
                    <a:lnTo>
                      <a:pt x="240" y="23"/>
                    </a:lnTo>
                    <a:lnTo>
                      <a:pt x="272" y="23"/>
                    </a:lnTo>
                    <a:lnTo>
                      <a:pt x="308" y="23"/>
                    </a:lnTo>
                    <a:lnTo>
                      <a:pt x="350" y="23"/>
                    </a:lnTo>
                    <a:lnTo>
                      <a:pt x="399" y="23"/>
                    </a:lnTo>
                    <a:lnTo>
                      <a:pt x="457" y="23"/>
                    </a:lnTo>
                    <a:lnTo>
                      <a:pt x="523" y="23"/>
                    </a:lnTo>
                    <a:lnTo>
                      <a:pt x="535" y="21"/>
                    </a:lnTo>
                    <a:lnTo>
                      <a:pt x="542" y="18"/>
                    </a:lnTo>
                    <a:lnTo>
                      <a:pt x="550" y="15"/>
                    </a:lnTo>
                    <a:lnTo>
                      <a:pt x="550" y="11"/>
                    </a:lnTo>
                    <a:lnTo>
                      <a:pt x="550" y="6"/>
                    </a:lnTo>
                    <a:lnTo>
                      <a:pt x="544" y="3"/>
                    </a:lnTo>
                    <a:lnTo>
                      <a:pt x="535" y="0"/>
                    </a:lnTo>
                    <a:lnTo>
                      <a:pt x="523" y="0"/>
                    </a:lnTo>
                    <a:lnTo>
                      <a:pt x="495" y="0"/>
                    </a:lnTo>
                    <a:lnTo>
                      <a:pt x="472" y="0"/>
                    </a:lnTo>
                    <a:lnTo>
                      <a:pt x="450" y="0"/>
                    </a:lnTo>
                    <a:lnTo>
                      <a:pt x="431" y="0"/>
                    </a:lnTo>
                    <a:lnTo>
                      <a:pt x="414" y="0"/>
                    </a:lnTo>
                    <a:lnTo>
                      <a:pt x="397" y="0"/>
                    </a:lnTo>
                    <a:lnTo>
                      <a:pt x="380" y="0"/>
                    </a:lnTo>
                    <a:lnTo>
                      <a:pt x="359" y="0"/>
                    </a:lnTo>
                    <a:lnTo>
                      <a:pt x="336" y="0"/>
                    </a:lnTo>
                    <a:lnTo>
                      <a:pt x="310" y="0"/>
                    </a:lnTo>
                    <a:lnTo>
                      <a:pt x="281" y="0"/>
                    </a:lnTo>
                    <a:lnTo>
                      <a:pt x="246" y="0"/>
                    </a:lnTo>
                    <a:lnTo>
                      <a:pt x="202" y="0"/>
                    </a:lnTo>
                    <a:lnTo>
                      <a:pt x="153" y="0"/>
                    </a:lnTo>
                    <a:lnTo>
                      <a:pt x="94" y="0"/>
                    </a:lnTo>
                    <a:lnTo>
                      <a:pt x="26" y="0"/>
                    </a:lnTo>
                    <a:lnTo>
                      <a:pt x="15" y="0"/>
                    </a:lnTo>
                    <a:lnTo>
                      <a:pt x="6" y="3"/>
                    </a:lnTo>
                    <a:lnTo>
                      <a:pt x="2" y="6"/>
                    </a:lnTo>
                    <a:lnTo>
                      <a:pt x="0" y="11"/>
                    </a:lnTo>
                    <a:lnTo>
                      <a:pt x="2" y="15"/>
                    </a:lnTo>
                    <a:lnTo>
                      <a:pt x="7" y="18"/>
                    </a:lnTo>
                    <a:lnTo>
                      <a:pt x="15" y="21"/>
                    </a:lnTo>
                    <a:lnTo>
                      <a:pt x="26" y="23"/>
                    </a:lnTo>
                    <a:close/>
                  </a:path>
                </a:pathLst>
              </a:custGeom>
              <a:solidFill>
                <a:srgbClr val="9E9E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Freeform 42"/>
              <p:cNvSpPr>
                <a:spLocks/>
              </p:cNvSpPr>
              <p:nvPr/>
            </p:nvSpPr>
            <p:spPr bwMode="auto">
              <a:xfrm>
                <a:off x="6758" y="9172"/>
                <a:ext cx="440" cy="17"/>
              </a:xfrm>
              <a:custGeom>
                <a:avLst/>
                <a:gdLst/>
                <a:ahLst/>
                <a:cxnLst>
                  <a:cxn ang="0">
                    <a:pos x="24" y="21"/>
                  </a:cxn>
                  <a:cxn ang="0">
                    <a:pos x="53" y="21"/>
                  </a:cxn>
                  <a:cxn ang="0">
                    <a:pos x="79" y="21"/>
                  </a:cxn>
                  <a:cxn ang="0">
                    <a:pos x="100" y="21"/>
                  </a:cxn>
                  <a:cxn ang="0">
                    <a:pos x="119" y="21"/>
                  </a:cxn>
                  <a:cxn ang="0">
                    <a:pos x="136" y="21"/>
                  </a:cxn>
                  <a:cxn ang="0">
                    <a:pos x="155" y="21"/>
                  </a:cxn>
                  <a:cxn ang="0">
                    <a:pos x="172" y="21"/>
                  </a:cxn>
                  <a:cxn ang="0">
                    <a:pos x="193" y="21"/>
                  </a:cxn>
                  <a:cxn ang="0">
                    <a:pos x="213" y="21"/>
                  </a:cxn>
                  <a:cxn ang="0">
                    <a:pos x="240" y="21"/>
                  </a:cxn>
                  <a:cxn ang="0">
                    <a:pos x="270" y="21"/>
                  </a:cxn>
                  <a:cxn ang="0">
                    <a:pos x="306" y="21"/>
                  </a:cxn>
                  <a:cxn ang="0">
                    <a:pos x="348" y="21"/>
                  </a:cxn>
                  <a:cxn ang="0">
                    <a:pos x="397" y="21"/>
                  </a:cxn>
                  <a:cxn ang="0">
                    <a:pos x="453" y="21"/>
                  </a:cxn>
                  <a:cxn ang="0">
                    <a:pos x="519" y="21"/>
                  </a:cxn>
                  <a:cxn ang="0">
                    <a:pos x="531" y="21"/>
                  </a:cxn>
                  <a:cxn ang="0">
                    <a:pos x="538" y="18"/>
                  </a:cxn>
                  <a:cxn ang="0">
                    <a:pos x="544" y="14"/>
                  </a:cxn>
                  <a:cxn ang="0">
                    <a:pos x="546" y="11"/>
                  </a:cxn>
                  <a:cxn ang="0">
                    <a:pos x="544" y="8"/>
                  </a:cxn>
                  <a:cxn ang="0">
                    <a:pos x="540" y="3"/>
                  </a:cxn>
                  <a:cxn ang="0">
                    <a:pos x="531" y="2"/>
                  </a:cxn>
                  <a:cxn ang="0">
                    <a:pos x="519" y="0"/>
                  </a:cxn>
                  <a:cxn ang="0">
                    <a:pos x="491" y="0"/>
                  </a:cxn>
                  <a:cxn ang="0">
                    <a:pos x="468" y="0"/>
                  </a:cxn>
                  <a:cxn ang="0">
                    <a:pos x="448" y="0"/>
                  </a:cxn>
                  <a:cxn ang="0">
                    <a:pos x="427" y="0"/>
                  </a:cxn>
                  <a:cxn ang="0">
                    <a:pos x="412" y="0"/>
                  </a:cxn>
                  <a:cxn ang="0">
                    <a:pos x="393" y="0"/>
                  </a:cxn>
                  <a:cxn ang="0">
                    <a:pos x="376" y="0"/>
                  </a:cxn>
                  <a:cxn ang="0">
                    <a:pos x="357" y="0"/>
                  </a:cxn>
                  <a:cxn ang="0">
                    <a:pos x="334" y="0"/>
                  </a:cxn>
                  <a:cxn ang="0">
                    <a:pos x="308" y="0"/>
                  </a:cxn>
                  <a:cxn ang="0">
                    <a:pos x="278" y="0"/>
                  </a:cxn>
                  <a:cxn ang="0">
                    <a:pos x="244" y="0"/>
                  </a:cxn>
                  <a:cxn ang="0">
                    <a:pos x="200" y="0"/>
                  </a:cxn>
                  <a:cxn ang="0">
                    <a:pos x="151" y="0"/>
                  </a:cxn>
                  <a:cxn ang="0">
                    <a:pos x="94" y="0"/>
                  </a:cxn>
                  <a:cxn ang="0">
                    <a:pos x="24" y="0"/>
                  </a:cxn>
                  <a:cxn ang="0">
                    <a:pos x="15" y="2"/>
                  </a:cxn>
                  <a:cxn ang="0">
                    <a:pos x="5" y="3"/>
                  </a:cxn>
                  <a:cxn ang="0">
                    <a:pos x="2" y="8"/>
                  </a:cxn>
                  <a:cxn ang="0">
                    <a:pos x="0" y="11"/>
                  </a:cxn>
                  <a:cxn ang="0">
                    <a:pos x="4" y="14"/>
                  </a:cxn>
                  <a:cxn ang="0">
                    <a:pos x="7" y="18"/>
                  </a:cxn>
                  <a:cxn ang="0">
                    <a:pos x="15" y="21"/>
                  </a:cxn>
                  <a:cxn ang="0">
                    <a:pos x="24" y="21"/>
                  </a:cxn>
                </a:cxnLst>
                <a:rect l="0" t="0" r="r" b="b"/>
                <a:pathLst>
                  <a:path w="546" h="21">
                    <a:moveTo>
                      <a:pt x="24" y="21"/>
                    </a:moveTo>
                    <a:lnTo>
                      <a:pt x="53" y="21"/>
                    </a:lnTo>
                    <a:lnTo>
                      <a:pt x="79" y="21"/>
                    </a:lnTo>
                    <a:lnTo>
                      <a:pt x="100" y="21"/>
                    </a:lnTo>
                    <a:lnTo>
                      <a:pt x="119" y="21"/>
                    </a:lnTo>
                    <a:lnTo>
                      <a:pt x="136" y="21"/>
                    </a:lnTo>
                    <a:lnTo>
                      <a:pt x="155" y="21"/>
                    </a:lnTo>
                    <a:lnTo>
                      <a:pt x="172" y="21"/>
                    </a:lnTo>
                    <a:lnTo>
                      <a:pt x="193" y="21"/>
                    </a:lnTo>
                    <a:lnTo>
                      <a:pt x="213" y="21"/>
                    </a:lnTo>
                    <a:lnTo>
                      <a:pt x="240" y="21"/>
                    </a:lnTo>
                    <a:lnTo>
                      <a:pt x="270" y="21"/>
                    </a:lnTo>
                    <a:lnTo>
                      <a:pt x="306" y="21"/>
                    </a:lnTo>
                    <a:lnTo>
                      <a:pt x="348" y="21"/>
                    </a:lnTo>
                    <a:lnTo>
                      <a:pt x="397" y="21"/>
                    </a:lnTo>
                    <a:lnTo>
                      <a:pt x="453" y="21"/>
                    </a:lnTo>
                    <a:lnTo>
                      <a:pt x="519" y="21"/>
                    </a:lnTo>
                    <a:lnTo>
                      <a:pt x="531" y="21"/>
                    </a:lnTo>
                    <a:lnTo>
                      <a:pt x="538" y="18"/>
                    </a:lnTo>
                    <a:lnTo>
                      <a:pt x="544" y="14"/>
                    </a:lnTo>
                    <a:lnTo>
                      <a:pt x="546" y="11"/>
                    </a:lnTo>
                    <a:lnTo>
                      <a:pt x="544" y="8"/>
                    </a:lnTo>
                    <a:lnTo>
                      <a:pt x="540" y="3"/>
                    </a:lnTo>
                    <a:lnTo>
                      <a:pt x="531" y="2"/>
                    </a:lnTo>
                    <a:lnTo>
                      <a:pt x="519" y="0"/>
                    </a:lnTo>
                    <a:lnTo>
                      <a:pt x="491" y="0"/>
                    </a:lnTo>
                    <a:lnTo>
                      <a:pt x="468" y="0"/>
                    </a:lnTo>
                    <a:lnTo>
                      <a:pt x="448" y="0"/>
                    </a:lnTo>
                    <a:lnTo>
                      <a:pt x="427" y="0"/>
                    </a:lnTo>
                    <a:lnTo>
                      <a:pt x="412" y="0"/>
                    </a:lnTo>
                    <a:lnTo>
                      <a:pt x="393" y="0"/>
                    </a:lnTo>
                    <a:lnTo>
                      <a:pt x="376" y="0"/>
                    </a:lnTo>
                    <a:lnTo>
                      <a:pt x="357" y="0"/>
                    </a:lnTo>
                    <a:lnTo>
                      <a:pt x="334" y="0"/>
                    </a:lnTo>
                    <a:lnTo>
                      <a:pt x="308" y="0"/>
                    </a:lnTo>
                    <a:lnTo>
                      <a:pt x="278" y="0"/>
                    </a:lnTo>
                    <a:lnTo>
                      <a:pt x="244" y="0"/>
                    </a:lnTo>
                    <a:lnTo>
                      <a:pt x="200" y="0"/>
                    </a:lnTo>
                    <a:lnTo>
                      <a:pt x="151" y="0"/>
                    </a:lnTo>
                    <a:lnTo>
                      <a:pt x="94" y="0"/>
                    </a:lnTo>
                    <a:lnTo>
                      <a:pt x="24" y="0"/>
                    </a:lnTo>
                    <a:lnTo>
                      <a:pt x="15" y="2"/>
                    </a:lnTo>
                    <a:lnTo>
                      <a:pt x="5" y="3"/>
                    </a:lnTo>
                    <a:lnTo>
                      <a:pt x="2" y="8"/>
                    </a:lnTo>
                    <a:lnTo>
                      <a:pt x="0" y="11"/>
                    </a:lnTo>
                    <a:lnTo>
                      <a:pt x="4" y="14"/>
                    </a:lnTo>
                    <a:lnTo>
                      <a:pt x="7" y="18"/>
                    </a:lnTo>
                    <a:lnTo>
                      <a:pt x="15" y="21"/>
                    </a:lnTo>
                    <a:lnTo>
                      <a:pt x="24" y="21"/>
                    </a:lnTo>
                    <a:close/>
                  </a:path>
                </a:pathLst>
              </a:custGeom>
              <a:solidFill>
                <a:srgbClr val="A3A3A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7" name="Freeform 43"/>
              <p:cNvSpPr>
                <a:spLocks/>
              </p:cNvSpPr>
              <p:nvPr/>
            </p:nvSpPr>
            <p:spPr bwMode="auto">
              <a:xfrm>
                <a:off x="6761" y="9172"/>
                <a:ext cx="434" cy="17"/>
              </a:xfrm>
              <a:custGeom>
                <a:avLst/>
                <a:gdLst/>
                <a:ahLst/>
                <a:cxnLst>
                  <a:cxn ang="0">
                    <a:pos x="24" y="21"/>
                  </a:cxn>
                  <a:cxn ang="0">
                    <a:pos x="53" y="21"/>
                  </a:cxn>
                  <a:cxn ang="0">
                    <a:pos x="77" y="21"/>
                  </a:cxn>
                  <a:cxn ang="0">
                    <a:pos x="98" y="21"/>
                  </a:cxn>
                  <a:cxn ang="0">
                    <a:pos x="117" y="21"/>
                  </a:cxn>
                  <a:cxn ang="0">
                    <a:pos x="134" y="21"/>
                  </a:cxn>
                  <a:cxn ang="0">
                    <a:pos x="153" y="21"/>
                  </a:cxn>
                  <a:cxn ang="0">
                    <a:pos x="170" y="21"/>
                  </a:cxn>
                  <a:cxn ang="0">
                    <a:pos x="189" y="21"/>
                  </a:cxn>
                  <a:cxn ang="0">
                    <a:pos x="211" y="21"/>
                  </a:cxn>
                  <a:cxn ang="0">
                    <a:pos x="236" y="21"/>
                  </a:cxn>
                  <a:cxn ang="0">
                    <a:pos x="266" y="21"/>
                  </a:cxn>
                  <a:cxn ang="0">
                    <a:pos x="300" y="21"/>
                  </a:cxn>
                  <a:cxn ang="0">
                    <a:pos x="342" y="21"/>
                  </a:cxn>
                  <a:cxn ang="0">
                    <a:pos x="389" y="21"/>
                  </a:cxn>
                  <a:cxn ang="0">
                    <a:pos x="446" y="21"/>
                  </a:cxn>
                  <a:cxn ang="0">
                    <a:pos x="512" y="21"/>
                  </a:cxn>
                  <a:cxn ang="0">
                    <a:pos x="523" y="20"/>
                  </a:cxn>
                  <a:cxn ang="0">
                    <a:pos x="531" y="17"/>
                  </a:cxn>
                  <a:cxn ang="0">
                    <a:pos x="536" y="14"/>
                  </a:cxn>
                  <a:cxn ang="0">
                    <a:pos x="538" y="11"/>
                  </a:cxn>
                  <a:cxn ang="0">
                    <a:pos x="536" y="6"/>
                  </a:cxn>
                  <a:cxn ang="0">
                    <a:pos x="532" y="3"/>
                  </a:cxn>
                  <a:cxn ang="0">
                    <a:pos x="523" y="2"/>
                  </a:cxn>
                  <a:cxn ang="0">
                    <a:pos x="512" y="0"/>
                  </a:cxn>
                  <a:cxn ang="0">
                    <a:pos x="483" y="0"/>
                  </a:cxn>
                  <a:cxn ang="0">
                    <a:pos x="461" y="0"/>
                  </a:cxn>
                  <a:cxn ang="0">
                    <a:pos x="440" y="0"/>
                  </a:cxn>
                  <a:cxn ang="0">
                    <a:pos x="421" y="0"/>
                  </a:cxn>
                  <a:cxn ang="0">
                    <a:pos x="404" y="0"/>
                  </a:cxn>
                  <a:cxn ang="0">
                    <a:pos x="387" y="0"/>
                  </a:cxn>
                  <a:cxn ang="0">
                    <a:pos x="370" y="0"/>
                  </a:cxn>
                  <a:cxn ang="0">
                    <a:pos x="351" y="0"/>
                  </a:cxn>
                  <a:cxn ang="0">
                    <a:pos x="330" y="0"/>
                  </a:cxn>
                  <a:cxn ang="0">
                    <a:pos x="304" y="0"/>
                  </a:cxn>
                  <a:cxn ang="0">
                    <a:pos x="274" y="0"/>
                  </a:cxn>
                  <a:cxn ang="0">
                    <a:pos x="240" y="0"/>
                  </a:cxn>
                  <a:cxn ang="0">
                    <a:pos x="198" y="0"/>
                  </a:cxn>
                  <a:cxn ang="0">
                    <a:pos x="149" y="0"/>
                  </a:cxn>
                  <a:cxn ang="0">
                    <a:pos x="92" y="0"/>
                  </a:cxn>
                  <a:cxn ang="0">
                    <a:pos x="24" y="0"/>
                  </a:cxn>
                  <a:cxn ang="0">
                    <a:pos x="13" y="2"/>
                  </a:cxn>
                  <a:cxn ang="0">
                    <a:pos x="5" y="3"/>
                  </a:cxn>
                  <a:cxn ang="0">
                    <a:pos x="1" y="6"/>
                  </a:cxn>
                  <a:cxn ang="0">
                    <a:pos x="0" y="11"/>
                  </a:cxn>
                  <a:cxn ang="0">
                    <a:pos x="1" y="14"/>
                  </a:cxn>
                  <a:cxn ang="0">
                    <a:pos x="5" y="17"/>
                  </a:cxn>
                  <a:cxn ang="0">
                    <a:pos x="13" y="20"/>
                  </a:cxn>
                  <a:cxn ang="0">
                    <a:pos x="24" y="21"/>
                  </a:cxn>
                </a:cxnLst>
                <a:rect l="0" t="0" r="r" b="b"/>
                <a:pathLst>
                  <a:path w="538" h="21">
                    <a:moveTo>
                      <a:pt x="24" y="21"/>
                    </a:moveTo>
                    <a:lnTo>
                      <a:pt x="53" y="21"/>
                    </a:lnTo>
                    <a:lnTo>
                      <a:pt x="77" y="21"/>
                    </a:lnTo>
                    <a:lnTo>
                      <a:pt x="98" y="21"/>
                    </a:lnTo>
                    <a:lnTo>
                      <a:pt x="117" y="21"/>
                    </a:lnTo>
                    <a:lnTo>
                      <a:pt x="134" y="21"/>
                    </a:lnTo>
                    <a:lnTo>
                      <a:pt x="153" y="21"/>
                    </a:lnTo>
                    <a:lnTo>
                      <a:pt x="170" y="21"/>
                    </a:lnTo>
                    <a:lnTo>
                      <a:pt x="189" y="21"/>
                    </a:lnTo>
                    <a:lnTo>
                      <a:pt x="211" y="21"/>
                    </a:lnTo>
                    <a:lnTo>
                      <a:pt x="236" y="21"/>
                    </a:lnTo>
                    <a:lnTo>
                      <a:pt x="266" y="21"/>
                    </a:lnTo>
                    <a:lnTo>
                      <a:pt x="300" y="21"/>
                    </a:lnTo>
                    <a:lnTo>
                      <a:pt x="342" y="21"/>
                    </a:lnTo>
                    <a:lnTo>
                      <a:pt x="389" y="21"/>
                    </a:lnTo>
                    <a:lnTo>
                      <a:pt x="446" y="21"/>
                    </a:lnTo>
                    <a:lnTo>
                      <a:pt x="512" y="21"/>
                    </a:lnTo>
                    <a:lnTo>
                      <a:pt x="523" y="20"/>
                    </a:lnTo>
                    <a:lnTo>
                      <a:pt x="531" y="17"/>
                    </a:lnTo>
                    <a:lnTo>
                      <a:pt x="536" y="14"/>
                    </a:lnTo>
                    <a:lnTo>
                      <a:pt x="538" y="11"/>
                    </a:lnTo>
                    <a:lnTo>
                      <a:pt x="536" y="6"/>
                    </a:lnTo>
                    <a:lnTo>
                      <a:pt x="532" y="3"/>
                    </a:lnTo>
                    <a:lnTo>
                      <a:pt x="523" y="2"/>
                    </a:lnTo>
                    <a:lnTo>
                      <a:pt x="512" y="0"/>
                    </a:lnTo>
                    <a:lnTo>
                      <a:pt x="483" y="0"/>
                    </a:lnTo>
                    <a:lnTo>
                      <a:pt x="461" y="0"/>
                    </a:lnTo>
                    <a:lnTo>
                      <a:pt x="440" y="0"/>
                    </a:lnTo>
                    <a:lnTo>
                      <a:pt x="421" y="0"/>
                    </a:lnTo>
                    <a:lnTo>
                      <a:pt x="404" y="0"/>
                    </a:lnTo>
                    <a:lnTo>
                      <a:pt x="387" y="0"/>
                    </a:lnTo>
                    <a:lnTo>
                      <a:pt x="370" y="0"/>
                    </a:lnTo>
                    <a:lnTo>
                      <a:pt x="351" y="0"/>
                    </a:lnTo>
                    <a:lnTo>
                      <a:pt x="330" y="0"/>
                    </a:lnTo>
                    <a:lnTo>
                      <a:pt x="304" y="0"/>
                    </a:lnTo>
                    <a:lnTo>
                      <a:pt x="274" y="0"/>
                    </a:lnTo>
                    <a:lnTo>
                      <a:pt x="240" y="0"/>
                    </a:lnTo>
                    <a:lnTo>
                      <a:pt x="198" y="0"/>
                    </a:lnTo>
                    <a:lnTo>
                      <a:pt x="149" y="0"/>
                    </a:lnTo>
                    <a:lnTo>
                      <a:pt x="92" y="0"/>
                    </a:lnTo>
                    <a:lnTo>
                      <a:pt x="24" y="0"/>
                    </a:lnTo>
                    <a:lnTo>
                      <a:pt x="13" y="2"/>
                    </a:lnTo>
                    <a:lnTo>
                      <a:pt x="5" y="3"/>
                    </a:lnTo>
                    <a:lnTo>
                      <a:pt x="1" y="6"/>
                    </a:lnTo>
                    <a:lnTo>
                      <a:pt x="0" y="11"/>
                    </a:lnTo>
                    <a:lnTo>
                      <a:pt x="1" y="14"/>
                    </a:lnTo>
                    <a:lnTo>
                      <a:pt x="5" y="17"/>
                    </a:lnTo>
                    <a:lnTo>
                      <a:pt x="13" y="20"/>
                    </a:lnTo>
                    <a:lnTo>
                      <a:pt x="24" y="21"/>
                    </a:lnTo>
                    <a:close/>
                  </a:path>
                </a:pathLst>
              </a:custGeom>
              <a:solidFill>
                <a:srgbClr val="AAAAA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8" name="Freeform 44"/>
              <p:cNvSpPr>
                <a:spLocks/>
              </p:cNvSpPr>
              <p:nvPr/>
            </p:nvSpPr>
            <p:spPr bwMode="auto">
              <a:xfrm>
                <a:off x="6762" y="9173"/>
                <a:ext cx="431" cy="16"/>
              </a:xfrm>
              <a:custGeom>
                <a:avLst/>
                <a:gdLst/>
                <a:ahLst/>
                <a:cxnLst>
                  <a:cxn ang="0">
                    <a:pos x="27" y="19"/>
                  </a:cxn>
                  <a:cxn ang="0">
                    <a:pos x="55" y="19"/>
                  </a:cxn>
                  <a:cxn ang="0">
                    <a:pos x="78" y="19"/>
                  </a:cxn>
                  <a:cxn ang="0">
                    <a:pos x="99" y="19"/>
                  </a:cxn>
                  <a:cxn ang="0">
                    <a:pos x="118" y="19"/>
                  </a:cxn>
                  <a:cxn ang="0">
                    <a:pos x="135" y="19"/>
                  </a:cxn>
                  <a:cxn ang="0">
                    <a:pos x="152" y="19"/>
                  </a:cxn>
                  <a:cxn ang="0">
                    <a:pos x="171" y="19"/>
                  </a:cxn>
                  <a:cxn ang="0">
                    <a:pos x="189" y="19"/>
                  </a:cxn>
                  <a:cxn ang="0">
                    <a:pos x="210" y="19"/>
                  </a:cxn>
                  <a:cxn ang="0">
                    <a:pos x="237" y="19"/>
                  </a:cxn>
                  <a:cxn ang="0">
                    <a:pos x="265" y="19"/>
                  </a:cxn>
                  <a:cxn ang="0">
                    <a:pos x="299" y="19"/>
                  </a:cxn>
                  <a:cxn ang="0">
                    <a:pos x="341" y="19"/>
                  </a:cxn>
                  <a:cxn ang="0">
                    <a:pos x="388" y="19"/>
                  </a:cxn>
                  <a:cxn ang="0">
                    <a:pos x="445" y="19"/>
                  </a:cxn>
                  <a:cxn ang="0">
                    <a:pos x="511" y="19"/>
                  </a:cxn>
                  <a:cxn ang="0">
                    <a:pos x="520" y="18"/>
                  </a:cxn>
                  <a:cxn ang="0">
                    <a:pos x="528" y="16"/>
                  </a:cxn>
                  <a:cxn ang="0">
                    <a:pos x="533" y="12"/>
                  </a:cxn>
                  <a:cxn ang="0">
                    <a:pos x="535" y="9"/>
                  </a:cxn>
                  <a:cxn ang="0">
                    <a:pos x="533" y="6"/>
                  </a:cxn>
                  <a:cxn ang="0">
                    <a:pos x="530" y="1"/>
                  </a:cxn>
                  <a:cxn ang="0">
                    <a:pos x="522" y="0"/>
                  </a:cxn>
                  <a:cxn ang="0">
                    <a:pos x="511" y="0"/>
                  </a:cxn>
                  <a:cxn ang="0">
                    <a:pos x="482" y="0"/>
                  </a:cxn>
                  <a:cxn ang="0">
                    <a:pos x="458" y="0"/>
                  </a:cxn>
                  <a:cxn ang="0">
                    <a:pos x="439" y="0"/>
                  </a:cxn>
                  <a:cxn ang="0">
                    <a:pos x="420" y="0"/>
                  </a:cxn>
                  <a:cxn ang="0">
                    <a:pos x="403" y="0"/>
                  </a:cxn>
                  <a:cxn ang="0">
                    <a:pos x="386" y="0"/>
                  </a:cxn>
                  <a:cxn ang="0">
                    <a:pos x="369" y="0"/>
                  </a:cxn>
                  <a:cxn ang="0">
                    <a:pos x="350" y="0"/>
                  </a:cxn>
                  <a:cxn ang="0">
                    <a:pos x="329" y="0"/>
                  </a:cxn>
                  <a:cxn ang="0">
                    <a:pos x="303" y="0"/>
                  </a:cxn>
                  <a:cxn ang="0">
                    <a:pos x="274" y="0"/>
                  </a:cxn>
                  <a:cxn ang="0">
                    <a:pos x="239" y="0"/>
                  </a:cxn>
                  <a:cxn ang="0">
                    <a:pos x="197" y="0"/>
                  </a:cxn>
                  <a:cxn ang="0">
                    <a:pos x="148" y="0"/>
                  </a:cxn>
                  <a:cxn ang="0">
                    <a:pos x="91" y="0"/>
                  </a:cxn>
                  <a:cxn ang="0">
                    <a:pos x="27" y="0"/>
                  </a:cxn>
                  <a:cxn ang="0">
                    <a:pos x="14" y="0"/>
                  </a:cxn>
                  <a:cxn ang="0">
                    <a:pos x="6" y="1"/>
                  </a:cxn>
                  <a:cxn ang="0">
                    <a:pos x="2" y="6"/>
                  </a:cxn>
                  <a:cxn ang="0">
                    <a:pos x="0" y="9"/>
                  </a:cxn>
                  <a:cxn ang="0">
                    <a:pos x="4" y="12"/>
                  </a:cxn>
                  <a:cxn ang="0">
                    <a:pos x="8" y="16"/>
                  </a:cxn>
                  <a:cxn ang="0">
                    <a:pos x="16" y="18"/>
                  </a:cxn>
                  <a:cxn ang="0">
                    <a:pos x="27" y="19"/>
                  </a:cxn>
                </a:cxnLst>
                <a:rect l="0" t="0" r="r" b="b"/>
                <a:pathLst>
                  <a:path w="535" h="19">
                    <a:moveTo>
                      <a:pt x="27" y="19"/>
                    </a:moveTo>
                    <a:lnTo>
                      <a:pt x="55" y="19"/>
                    </a:lnTo>
                    <a:lnTo>
                      <a:pt x="78" y="19"/>
                    </a:lnTo>
                    <a:lnTo>
                      <a:pt x="99" y="19"/>
                    </a:lnTo>
                    <a:lnTo>
                      <a:pt x="118" y="19"/>
                    </a:lnTo>
                    <a:lnTo>
                      <a:pt x="135" y="19"/>
                    </a:lnTo>
                    <a:lnTo>
                      <a:pt x="152" y="19"/>
                    </a:lnTo>
                    <a:lnTo>
                      <a:pt x="171" y="19"/>
                    </a:lnTo>
                    <a:lnTo>
                      <a:pt x="189" y="19"/>
                    </a:lnTo>
                    <a:lnTo>
                      <a:pt x="210" y="19"/>
                    </a:lnTo>
                    <a:lnTo>
                      <a:pt x="237" y="19"/>
                    </a:lnTo>
                    <a:lnTo>
                      <a:pt x="265" y="19"/>
                    </a:lnTo>
                    <a:lnTo>
                      <a:pt x="299" y="19"/>
                    </a:lnTo>
                    <a:lnTo>
                      <a:pt x="341" y="19"/>
                    </a:lnTo>
                    <a:lnTo>
                      <a:pt x="388" y="19"/>
                    </a:lnTo>
                    <a:lnTo>
                      <a:pt x="445" y="19"/>
                    </a:lnTo>
                    <a:lnTo>
                      <a:pt x="511" y="19"/>
                    </a:lnTo>
                    <a:lnTo>
                      <a:pt x="520" y="18"/>
                    </a:lnTo>
                    <a:lnTo>
                      <a:pt x="528" y="16"/>
                    </a:lnTo>
                    <a:lnTo>
                      <a:pt x="533" y="12"/>
                    </a:lnTo>
                    <a:lnTo>
                      <a:pt x="535" y="9"/>
                    </a:lnTo>
                    <a:lnTo>
                      <a:pt x="533" y="6"/>
                    </a:lnTo>
                    <a:lnTo>
                      <a:pt x="530" y="1"/>
                    </a:lnTo>
                    <a:lnTo>
                      <a:pt x="522" y="0"/>
                    </a:lnTo>
                    <a:lnTo>
                      <a:pt x="511" y="0"/>
                    </a:lnTo>
                    <a:lnTo>
                      <a:pt x="482" y="0"/>
                    </a:lnTo>
                    <a:lnTo>
                      <a:pt x="458" y="0"/>
                    </a:lnTo>
                    <a:lnTo>
                      <a:pt x="439" y="0"/>
                    </a:lnTo>
                    <a:lnTo>
                      <a:pt x="420" y="0"/>
                    </a:lnTo>
                    <a:lnTo>
                      <a:pt x="403" y="0"/>
                    </a:lnTo>
                    <a:lnTo>
                      <a:pt x="386" y="0"/>
                    </a:lnTo>
                    <a:lnTo>
                      <a:pt x="369" y="0"/>
                    </a:lnTo>
                    <a:lnTo>
                      <a:pt x="350" y="0"/>
                    </a:lnTo>
                    <a:lnTo>
                      <a:pt x="329" y="0"/>
                    </a:lnTo>
                    <a:lnTo>
                      <a:pt x="303" y="0"/>
                    </a:lnTo>
                    <a:lnTo>
                      <a:pt x="274" y="0"/>
                    </a:lnTo>
                    <a:lnTo>
                      <a:pt x="239" y="0"/>
                    </a:lnTo>
                    <a:lnTo>
                      <a:pt x="197" y="0"/>
                    </a:lnTo>
                    <a:lnTo>
                      <a:pt x="148" y="0"/>
                    </a:lnTo>
                    <a:lnTo>
                      <a:pt x="91" y="0"/>
                    </a:lnTo>
                    <a:lnTo>
                      <a:pt x="27" y="0"/>
                    </a:lnTo>
                    <a:lnTo>
                      <a:pt x="14" y="0"/>
                    </a:lnTo>
                    <a:lnTo>
                      <a:pt x="6" y="1"/>
                    </a:lnTo>
                    <a:lnTo>
                      <a:pt x="2" y="6"/>
                    </a:lnTo>
                    <a:lnTo>
                      <a:pt x="0" y="9"/>
                    </a:lnTo>
                    <a:lnTo>
                      <a:pt x="4" y="12"/>
                    </a:lnTo>
                    <a:lnTo>
                      <a:pt x="8" y="16"/>
                    </a:lnTo>
                    <a:lnTo>
                      <a:pt x="16" y="18"/>
                    </a:lnTo>
                    <a:lnTo>
                      <a:pt x="27" y="19"/>
                    </a:lnTo>
                    <a:close/>
                  </a:path>
                </a:pathLst>
              </a:custGeom>
              <a:solidFill>
                <a:srgbClr val="AFAF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9" name="Freeform 45"/>
              <p:cNvSpPr>
                <a:spLocks/>
              </p:cNvSpPr>
              <p:nvPr/>
            </p:nvSpPr>
            <p:spPr bwMode="auto">
              <a:xfrm>
                <a:off x="6765" y="9173"/>
                <a:ext cx="427" cy="15"/>
              </a:xfrm>
              <a:custGeom>
                <a:avLst/>
                <a:gdLst/>
                <a:ahLst/>
                <a:cxnLst>
                  <a:cxn ang="0">
                    <a:pos x="23" y="18"/>
                  </a:cxn>
                  <a:cxn ang="0">
                    <a:pos x="51" y="18"/>
                  </a:cxn>
                  <a:cxn ang="0">
                    <a:pos x="76" y="18"/>
                  </a:cxn>
                  <a:cxn ang="0">
                    <a:pos x="95" y="18"/>
                  </a:cxn>
                  <a:cxn ang="0">
                    <a:pos x="116" y="18"/>
                  </a:cxn>
                  <a:cxn ang="0">
                    <a:pos x="133" y="18"/>
                  </a:cxn>
                  <a:cxn ang="0">
                    <a:pos x="150" y="18"/>
                  </a:cxn>
                  <a:cxn ang="0">
                    <a:pos x="167" y="18"/>
                  </a:cxn>
                  <a:cxn ang="0">
                    <a:pos x="185" y="18"/>
                  </a:cxn>
                  <a:cxn ang="0">
                    <a:pos x="206" y="18"/>
                  </a:cxn>
                  <a:cxn ang="0">
                    <a:pos x="233" y="18"/>
                  </a:cxn>
                  <a:cxn ang="0">
                    <a:pos x="261" y="18"/>
                  </a:cxn>
                  <a:cxn ang="0">
                    <a:pos x="295" y="18"/>
                  </a:cxn>
                  <a:cxn ang="0">
                    <a:pos x="337" y="18"/>
                  </a:cxn>
                  <a:cxn ang="0">
                    <a:pos x="384" y="18"/>
                  </a:cxn>
                  <a:cxn ang="0">
                    <a:pos x="439" y="18"/>
                  </a:cxn>
                  <a:cxn ang="0">
                    <a:pos x="503" y="18"/>
                  </a:cxn>
                  <a:cxn ang="0">
                    <a:pos x="514" y="16"/>
                  </a:cxn>
                  <a:cxn ang="0">
                    <a:pos x="522" y="15"/>
                  </a:cxn>
                  <a:cxn ang="0">
                    <a:pos x="526" y="12"/>
                  </a:cxn>
                  <a:cxn ang="0">
                    <a:pos x="529" y="9"/>
                  </a:cxn>
                  <a:cxn ang="0">
                    <a:pos x="527" y="6"/>
                  </a:cxn>
                  <a:cxn ang="0">
                    <a:pos x="524" y="3"/>
                  </a:cxn>
                  <a:cxn ang="0">
                    <a:pos x="516" y="1"/>
                  </a:cxn>
                  <a:cxn ang="0">
                    <a:pos x="503" y="0"/>
                  </a:cxn>
                  <a:cxn ang="0">
                    <a:pos x="476" y="0"/>
                  </a:cxn>
                  <a:cxn ang="0">
                    <a:pos x="454" y="0"/>
                  </a:cxn>
                  <a:cxn ang="0">
                    <a:pos x="433" y="0"/>
                  </a:cxn>
                  <a:cxn ang="0">
                    <a:pos x="414" y="0"/>
                  </a:cxn>
                  <a:cxn ang="0">
                    <a:pos x="397" y="0"/>
                  </a:cxn>
                  <a:cxn ang="0">
                    <a:pos x="382" y="0"/>
                  </a:cxn>
                  <a:cxn ang="0">
                    <a:pos x="365" y="0"/>
                  </a:cxn>
                  <a:cxn ang="0">
                    <a:pos x="346" y="0"/>
                  </a:cxn>
                  <a:cxn ang="0">
                    <a:pos x="323" y="0"/>
                  </a:cxn>
                  <a:cxn ang="0">
                    <a:pos x="299" y="0"/>
                  </a:cxn>
                  <a:cxn ang="0">
                    <a:pos x="269" y="0"/>
                  </a:cxn>
                  <a:cxn ang="0">
                    <a:pos x="235" y="0"/>
                  </a:cxn>
                  <a:cxn ang="0">
                    <a:pos x="193" y="0"/>
                  </a:cxn>
                  <a:cxn ang="0">
                    <a:pos x="146" y="0"/>
                  </a:cxn>
                  <a:cxn ang="0">
                    <a:pos x="89" y="0"/>
                  </a:cxn>
                  <a:cxn ang="0">
                    <a:pos x="23" y="0"/>
                  </a:cxn>
                  <a:cxn ang="0">
                    <a:pos x="6" y="3"/>
                  </a:cxn>
                  <a:cxn ang="0">
                    <a:pos x="0" y="9"/>
                  </a:cxn>
                  <a:cxn ang="0">
                    <a:pos x="6" y="15"/>
                  </a:cxn>
                  <a:cxn ang="0">
                    <a:pos x="23" y="18"/>
                  </a:cxn>
                </a:cxnLst>
                <a:rect l="0" t="0" r="r" b="b"/>
                <a:pathLst>
                  <a:path w="529" h="18">
                    <a:moveTo>
                      <a:pt x="23" y="18"/>
                    </a:moveTo>
                    <a:lnTo>
                      <a:pt x="51" y="18"/>
                    </a:lnTo>
                    <a:lnTo>
                      <a:pt x="76" y="18"/>
                    </a:lnTo>
                    <a:lnTo>
                      <a:pt x="95" y="18"/>
                    </a:lnTo>
                    <a:lnTo>
                      <a:pt x="116" y="18"/>
                    </a:lnTo>
                    <a:lnTo>
                      <a:pt x="133" y="18"/>
                    </a:lnTo>
                    <a:lnTo>
                      <a:pt x="150" y="18"/>
                    </a:lnTo>
                    <a:lnTo>
                      <a:pt x="167" y="18"/>
                    </a:lnTo>
                    <a:lnTo>
                      <a:pt x="185" y="18"/>
                    </a:lnTo>
                    <a:lnTo>
                      <a:pt x="206" y="18"/>
                    </a:lnTo>
                    <a:lnTo>
                      <a:pt x="233" y="18"/>
                    </a:lnTo>
                    <a:lnTo>
                      <a:pt x="261" y="18"/>
                    </a:lnTo>
                    <a:lnTo>
                      <a:pt x="295" y="18"/>
                    </a:lnTo>
                    <a:lnTo>
                      <a:pt x="337" y="18"/>
                    </a:lnTo>
                    <a:lnTo>
                      <a:pt x="384" y="18"/>
                    </a:lnTo>
                    <a:lnTo>
                      <a:pt x="439" y="18"/>
                    </a:lnTo>
                    <a:lnTo>
                      <a:pt x="503" y="18"/>
                    </a:lnTo>
                    <a:lnTo>
                      <a:pt x="514" y="16"/>
                    </a:lnTo>
                    <a:lnTo>
                      <a:pt x="522" y="15"/>
                    </a:lnTo>
                    <a:lnTo>
                      <a:pt x="526" y="12"/>
                    </a:lnTo>
                    <a:lnTo>
                      <a:pt x="529" y="9"/>
                    </a:lnTo>
                    <a:lnTo>
                      <a:pt x="527" y="6"/>
                    </a:lnTo>
                    <a:lnTo>
                      <a:pt x="524" y="3"/>
                    </a:lnTo>
                    <a:lnTo>
                      <a:pt x="516" y="1"/>
                    </a:lnTo>
                    <a:lnTo>
                      <a:pt x="503" y="0"/>
                    </a:lnTo>
                    <a:lnTo>
                      <a:pt x="476" y="0"/>
                    </a:lnTo>
                    <a:lnTo>
                      <a:pt x="454" y="0"/>
                    </a:lnTo>
                    <a:lnTo>
                      <a:pt x="433" y="0"/>
                    </a:lnTo>
                    <a:lnTo>
                      <a:pt x="414" y="0"/>
                    </a:lnTo>
                    <a:lnTo>
                      <a:pt x="397" y="0"/>
                    </a:lnTo>
                    <a:lnTo>
                      <a:pt x="382" y="0"/>
                    </a:lnTo>
                    <a:lnTo>
                      <a:pt x="365" y="0"/>
                    </a:lnTo>
                    <a:lnTo>
                      <a:pt x="346" y="0"/>
                    </a:lnTo>
                    <a:lnTo>
                      <a:pt x="323" y="0"/>
                    </a:lnTo>
                    <a:lnTo>
                      <a:pt x="299" y="0"/>
                    </a:lnTo>
                    <a:lnTo>
                      <a:pt x="269" y="0"/>
                    </a:lnTo>
                    <a:lnTo>
                      <a:pt x="235" y="0"/>
                    </a:lnTo>
                    <a:lnTo>
                      <a:pt x="193" y="0"/>
                    </a:lnTo>
                    <a:lnTo>
                      <a:pt x="146" y="0"/>
                    </a:lnTo>
                    <a:lnTo>
                      <a:pt x="89" y="0"/>
                    </a:lnTo>
                    <a:lnTo>
                      <a:pt x="23" y="0"/>
                    </a:lnTo>
                    <a:lnTo>
                      <a:pt x="6" y="3"/>
                    </a:lnTo>
                    <a:lnTo>
                      <a:pt x="0" y="9"/>
                    </a:lnTo>
                    <a:lnTo>
                      <a:pt x="6" y="15"/>
                    </a:lnTo>
                    <a:lnTo>
                      <a:pt x="23" y="18"/>
                    </a:lnTo>
                    <a:close/>
                  </a:path>
                </a:pathLst>
              </a:custGeom>
              <a:solidFill>
                <a:srgbClr val="B5B5B5"/>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0" name="Freeform 46"/>
              <p:cNvSpPr>
                <a:spLocks/>
              </p:cNvSpPr>
              <p:nvPr/>
            </p:nvSpPr>
            <p:spPr bwMode="auto">
              <a:xfrm>
                <a:off x="6767" y="9173"/>
                <a:ext cx="422" cy="14"/>
              </a:xfrm>
              <a:custGeom>
                <a:avLst/>
                <a:gdLst/>
                <a:ahLst/>
                <a:cxnLst>
                  <a:cxn ang="0">
                    <a:pos x="25" y="16"/>
                  </a:cxn>
                  <a:cxn ang="0">
                    <a:pos x="51" y="16"/>
                  </a:cxn>
                  <a:cxn ang="0">
                    <a:pos x="76" y="16"/>
                  </a:cxn>
                  <a:cxn ang="0">
                    <a:pos x="97" y="16"/>
                  </a:cxn>
                  <a:cxn ang="0">
                    <a:pos x="114" y="16"/>
                  </a:cxn>
                  <a:cxn ang="0">
                    <a:pos x="131" y="16"/>
                  </a:cxn>
                  <a:cxn ang="0">
                    <a:pos x="148" y="16"/>
                  </a:cxn>
                  <a:cxn ang="0">
                    <a:pos x="165" y="16"/>
                  </a:cxn>
                  <a:cxn ang="0">
                    <a:pos x="183" y="16"/>
                  </a:cxn>
                  <a:cxn ang="0">
                    <a:pos x="204" y="16"/>
                  </a:cxn>
                  <a:cxn ang="0">
                    <a:pos x="231" y="16"/>
                  </a:cxn>
                  <a:cxn ang="0">
                    <a:pos x="259" y="16"/>
                  </a:cxn>
                  <a:cxn ang="0">
                    <a:pos x="291" y="16"/>
                  </a:cxn>
                  <a:cxn ang="0">
                    <a:pos x="333" y="16"/>
                  </a:cxn>
                  <a:cxn ang="0">
                    <a:pos x="380" y="16"/>
                  </a:cxn>
                  <a:cxn ang="0">
                    <a:pos x="435" y="16"/>
                  </a:cxn>
                  <a:cxn ang="0">
                    <a:pos x="499" y="16"/>
                  </a:cxn>
                  <a:cxn ang="0">
                    <a:pos x="508" y="16"/>
                  </a:cxn>
                  <a:cxn ang="0">
                    <a:pos x="516" y="15"/>
                  </a:cxn>
                  <a:cxn ang="0">
                    <a:pos x="522" y="12"/>
                  </a:cxn>
                  <a:cxn ang="0">
                    <a:pos x="524" y="9"/>
                  </a:cxn>
                  <a:cxn ang="0">
                    <a:pos x="522" y="6"/>
                  </a:cxn>
                  <a:cxn ang="0">
                    <a:pos x="518" y="3"/>
                  </a:cxn>
                  <a:cxn ang="0">
                    <a:pos x="508" y="1"/>
                  </a:cxn>
                  <a:cxn ang="0">
                    <a:pos x="499" y="0"/>
                  </a:cxn>
                  <a:cxn ang="0">
                    <a:pos x="471" y="0"/>
                  </a:cxn>
                  <a:cxn ang="0">
                    <a:pos x="448" y="0"/>
                  </a:cxn>
                  <a:cxn ang="0">
                    <a:pos x="429" y="0"/>
                  </a:cxn>
                  <a:cxn ang="0">
                    <a:pos x="410" y="0"/>
                  </a:cxn>
                  <a:cxn ang="0">
                    <a:pos x="393" y="0"/>
                  </a:cxn>
                  <a:cxn ang="0">
                    <a:pos x="376" y="0"/>
                  </a:cxn>
                  <a:cxn ang="0">
                    <a:pos x="359" y="0"/>
                  </a:cxn>
                  <a:cxn ang="0">
                    <a:pos x="342" y="0"/>
                  </a:cxn>
                  <a:cxn ang="0">
                    <a:pos x="320" y="0"/>
                  </a:cxn>
                  <a:cxn ang="0">
                    <a:pos x="295" y="0"/>
                  </a:cxn>
                  <a:cxn ang="0">
                    <a:pos x="267" y="0"/>
                  </a:cxn>
                  <a:cxn ang="0">
                    <a:pos x="233" y="0"/>
                  </a:cxn>
                  <a:cxn ang="0">
                    <a:pos x="193" y="0"/>
                  </a:cxn>
                  <a:cxn ang="0">
                    <a:pos x="146" y="0"/>
                  </a:cxn>
                  <a:cxn ang="0">
                    <a:pos x="89" y="0"/>
                  </a:cxn>
                  <a:cxn ang="0">
                    <a:pos x="25" y="0"/>
                  </a:cxn>
                  <a:cxn ang="0">
                    <a:pos x="13" y="1"/>
                  </a:cxn>
                  <a:cxn ang="0">
                    <a:pos x="6" y="3"/>
                  </a:cxn>
                  <a:cxn ang="0">
                    <a:pos x="2" y="6"/>
                  </a:cxn>
                  <a:cxn ang="0">
                    <a:pos x="0" y="9"/>
                  </a:cxn>
                  <a:cxn ang="0">
                    <a:pos x="2" y="12"/>
                  </a:cxn>
                  <a:cxn ang="0">
                    <a:pos x="6" y="15"/>
                  </a:cxn>
                  <a:cxn ang="0">
                    <a:pos x="13" y="16"/>
                  </a:cxn>
                  <a:cxn ang="0">
                    <a:pos x="25" y="16"/>
                  </a:cxn>
                </a:cxnLst>
                <a:rect l="0" t="0" r="r" b="b"/>
                <a:pathLst>
                  <a:path w="524" h="16">
                    <a:moveTo>
                      <a:pt x="25" y="16"/>
                    </a:moveTo>
                    <a:lnTo>
                      <a:pt x="51" y="16"/>
                    </a:lnTo>
                    <a:lnTo>
                      <a:pt x="76" y="16"/>
                    </a:lnTo>
                    <a:lnTo>
                      <a:pt x="97" y="16"/>
                    </a:lnTo>
                    <a:lnTo>
                      <a:pt x="114" y="16"/>
                    </a:lnTo>
                    <a:lnTo>
                      <a:pt x="131" y="16"/>
                    </a:lnTo>
                    <a:lnTo>
                      <a:pt x="148" y="16"/>
                    </a:lnTo>
                    <a:lnTo>
                      <a:pt x="165" y="16"/>
                    </a:lnTo>
                    <a:lnTo>
                      <a:pt x="183" y="16"/>
                    </a:lnTo>
                    <a:lnTo>
                      <a:pt x="204" y="16"/>
                    </a:lnTo>
                    <a:lnTo>
                      <a:pt x="231" y="16"/>
                    </a:lnTo>
                    <a:lnTo>
                      <a:pt x="259" y="16"/>
                    </a:lnTo>
                    <a:lnTo>
                      <a:pt x="291" y="16"/>
                    </a:lnTo>
                    <a:lnTo>
                      <a:pt x="333" y="16"/>
                    </a:lnTo>
                    <a:lnTo>
                      <a:pt x="380" y="16"/>
                    </a:lnTo>
                    <a:lnTo>
                      <a:pt x="435" y="16"/>
                    </a:lnTo>
                    <a:lnTo>
                      <a:pt x="499" y="16"/>
                    </a:lnTo>
                    <a:lnTo>
                      <a:pt x="508" y="16"/>
                    </a:lnTo>
                    <a:lnTo>
                      <a:pt x="516" y="15"/>
                    </a:lnTo>
                    <a:lnTo>
                      <a:pt x="522" y="12"/>
                    </a:lnTo>
                    <a:lnTo>
                      <a:pt x="524" y="9"/>
                    </a:lnTo>
                    <a:lnTo>
                      <a:pt x="522" y="6"/>
                    </a:lnTo>
                    <a:lnTo>
                      <a:pt x="518" y="3"/>
                    </a:lnTo>
                    <a:lnTo>
                      <a:pt x="508" y="1"/>
                    </a:lnTo>
                    <a:lnTo>
                      <a:pt x="499" y="0"/>
                    </a:lnTo>
                    <a:lnTo>
                      <a:pt x="471" y="0"/>
                    </a:lnTo>
                    <a:lnTo>
                      <a:pt x="448" y="0"/>
                    </a:lnTo>
                    <a:lnTo>
                      <a:pt x="429" y="0"/>
                    </a:lnTo>
                    <a:lnTo>
                      <a:pt x="410" y="0"/>
                    </a:lnTo>
                    <a:lnTo>
                      <a:pt x="393" y="0"/>
                    </a:lnTo>
                    <a:lnTo>
                      <a:pt x="376" y="0"/>
                    </a:lnTo>
                    <a:lnTo>
                      <a:pt x="359" y="0"/>
                    </a:lnTo>
                    <a:lnTo>
                      <a:pt x="342" y="0"/>
                    </a:lnTo>
                    <a:lnTo>
                      <a:pt x="320" y="0"/>
                    </a:lnTo>
                    <a:lnTo>
                      <a:pt x="295" y="0"/>
                    </a:lnTo>
                    <a:lnTo>
                      <a:pt x="267" y="0"/>
                    </a:lnTo>
                    <a:lnTo>
                      <a:pt x="233" y="0"/>
                    </a:lnTo>
                    <a:lnTo>
                      <a:pt x="193" y="0"/>
                    </a:lnTo>
                    <a:lnTo>
                      <a:pt x="146" y="0"/>
                    </a:lnTo>
                    <a:lnTo>
                      <a:pt x="89" y="0"/>
                    </a:lnTo>
                    <a:lnTo>
                      <a:pt x="25" y="0"/>
                    </a:lnTo>
                    <a:lnTo>
                      <a:pt x="13" y="1"/>
                    </a:lnTo>
                    <a:lnTo>
                      <a:pt x="6" y="3"/>
                    </a:lnTo>
                    <a:lnTo>
                      <a:pt x="2" y="6"/>
                    </a:lnTo>
                    <a:lnTo>
                      <a:pt x="0" y="9"/>
                    </a:lnTo>
                    <a:lnTo>
                      <a:pt x="2" y="12"/>
                    </a:lnTo>
                    <a:lnTo>
                      <a:pt x="6" y="15"/>
                    </a:lnTo>
                    <a:lnTo>
                      <a:pt x="13" y="16"/>
                    </a:lnTo>
                    <a:lnTo>
                      <a:pt x="25" y="16"/>
                    </a:lnTo>
                    <a:close/>
                  </a:path>
                </a:pathLst>
              </a:custGeom>
              <a:solidFill>
                <a:srgbClr val="BCBCB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1" name="Freeform 47"/>
              <p:cNvSpPr>
                <a:spLocks/>
              </p:cNvSpPr>
              <p:nvPr/>
            </p:nvSpPr>
            <p:spPr bwMode="auto">
              <a:xfrm>
                <a:off x="6770" y="9174"/>
                <a:ext cx="416" cy="14"/>
              </a:xfrm>
              <a:custGeom>
                <a:avLst/>
                <a:gdLst/>
                <a:ahLst/>
                <a:cxnLst>
                  <a:cxn ang="0">
                    <a:pos x="23" y="17"/>
                  </a:cxn>
                  <a:cxn ang="0">
                    <a:pos x="51" y="17"/>
                  </a:cxn>
                  <a:cxn ang="0">
                    <a:pos x="74" y="17"/>
                  </a:cxn>
                  <a:cxn ang="0">
                    <a:pos x="93" y="17"/>
                  </a:cxn>
                  <a:cxn ang="0">
                    <a:pos x="111" y="17"/>
                  </a:cxn>
                  <a:cxn ang="0">
                    <a:pos x="128" y="17"/>
                  </a:cxn>
                  <a:cxn ang="0">
                    <a:pos x="144" y="17"/>
                  </a:cxn>
                  <a:cxn ang="0">
                    <a:pos x="161" y="17"/>
                  </a:cxn>
                  <a:cxn ang="0">
                    <a:pos x="179" y="17"/>
                  </a:cxn>
                  <a:cxn ang="0">
                    <a:pos x="200" y="17"/>
                  </a:cxn>
                  <a:cxn ang="0">
                    <a:pos x="227" y="17"/>
                  </a:cxn>
                  <a:cxn ang="0">
                    <a:pos x="255" y="17"/>
                  </a:cxn>
                  <a:cxn ang="0">
                    <a:pos x="287" y="17"/>
                  </a:cxn>
                  <a:cxn ang="0">
                    <a:pos x="327" y="17"/>
                  </a:cxn>
                  <a:cxn ang="0">
                    <a:pos x="374" y="17"/>
                  </a:cxn>
                  <a:cxn ang="0">
                    <a:pos x="429" y="17"/>
                  </a:cxn>
                  <a:cxn ang="0">
                    <a:pos x="491" y="17"/>
                  </a:cxn>
                  <a:cxn ang="0">
                    <a:pos x="510" y="14"/>
                  </a:cxn>
                  <a:cxn ang="0">
                    <a:pos x="516" y="8"/>
                  </a:cxn>
                  <a:cxn ang="0">
                    <a:pos x="510" y="3"/>
                  </a:cxn>
                  <a:cxn ang="0">
                    <a:pos x="491" y="0"/>
                  </a:cxn>
                  <a:cxn ang="0">
                    <a:pos x="465" y="0"/>
                  </a:cxn>
                  <a:cxn ang="0">
                    <a:pos x="442" y="0"/>
                  </a:cxn>
                  <a:cxn ang="0">
                    <a:pos x="423" y="0"/>
                  </a:cxn>
                  <a:cxn ang="0">
                    <a:pos x="404" y="0"/>
                  </a:cxn>
                  <a:cxn ang="0">
                    <a:pos x="387" y="0"/>
                  </a:cxn>
                  <a:cxn ang="0">
                    <a:pos x="372" y="0"/>
                  </a:cxn>
                  <a:cxn ang="0">
                    <a:pos x="355" y="0"/>
                  </a:cxn>
                  <a:cxn ang="0">
                    <a:pos x="336" y="0"/>
                  </a:cxn>
                  <a:cxn ang="0">
                    <a:pos x="316" y="0"/>
                  </a:cxn>
                  <a:cxn ang="0">
                    <a:pos x="291" y="0"/>
                  </a:cxn>
                  <a:cxn ang="0">
                    <a:pos x="263" y="0"/>
                  </a:cxn>
                  <a:cxn ang="0">
                    <a:pos x="229" y="0"/>
                  </a:cxn>
                  <a:cxn ang="0">
                    <a:pos x="189" y="0"/>
                  </a:cxn>
                  <a:cxn ang="0">
                    <a:pos x="142" y="0"/>
                  </a:cxn>
                  <a:cxn ang="0">
                    <a:pos x="87" y="0"/>
                  </a:cxn>
                  <a:cxn ang="0">
                    <a:pos x="23" y="0"/>
                  </a:cxn>
                  <a:cxn ang="0">
                    <a:pos x="6" y="3"/>
                  </a:cxn>
                  <a:cxn ang="0">
                    <a:pos x="0" y="8"/>
                  </a:cxn>
                  <a:cxn ang="0">
                    <a:pos x="6" y="14"/>
                  </a:cxn>
                  <a:cxn ang="0">
                    <a:pos x="23" y="17"/>
                  </a:cxn>
                </a:cxnLst>
                <a:rect l="0" t="0" r="r" b="b"/>
                <a:pathLst>
                  <a:path w="516" h="17">
                    <a:moveTo>
                      <a:pt x="23" y="17"/>
                    </a:moveTo>
                    <a:lnTo>
                      <a:pt x="51" y="17"/>
                    </a:lnTo>
                    <a:lnTo>
                      <a:pt x="74" y="17"/>
                    </a:lnTo>
                    <a:lnTo>
                      <a:pt x="93" y="17"/>
                    </a:lnTo>
                    <a:lnTo>
                      <a:pt x="111" y="17"/>
                    </a:lnTo>
                    <a:lnTo>
                      <a:pt x="128" y="17"/>
                    </a:lnTo>
                    <a:lnTo>
                      <a:pt x="144" y="17"/>
                    </a:lnTo>
                    <a:lnTo>
                      <a:pt x="161" y="17"/>
                    </a:lnTo>
                    <a:lnTo>
                      <a:pt x="179" y="17"/>
                    </a:lnTo>
                    <a:lnTo>
                      <a:pt x="200" y="17"/>
                    </a:lnTo>
                    <a:lnTo>
                      <a:pt x="227" y="17"/>
                    </a:lnTo>
                    <a:lnTo>
                      <a:pt x="255" y="17"/>
                    </a:lnTo>
                    <a:lnTo>
                      <a:pt x="287" y="17"/>
                    </a:lnTo>
                    <a:lnTo>
                      <a:pt x="327" y="17"/>
                    </a:lnTo>
                    <a:lnTo>
                      <a:pt x="374" y="17"/>
                    </a:lnTo>
                    <a:lnTo>
                      <a:pt x="429" y="17"/>
                    </a:lnTo>
                    <a:lnTo>
                      <a:pt x="491" y="17"/>
                    </a:lnTo>
                    <a:lnTo>
                      <a:pt x="510" y="14"/>
                    </a:lnTo>
                    <a:lnTo>
                      <a:pt x="516" y="8"/>
                    </a:lnTo>
                    <a:lnTo>
                      <a:pt x="510" y="3"/>
                    </a:lnTo>
                    <a:lnTo>
                      <a:pt x="491" y="0"/>
                    </a:lnTo>
                    <a:lnTo>
                      <a:pt x="465" y="0"/>
                    </a:lnTo>
                    <a:lnTo>
                      <a:pt x="442" y="0"/>
                    </a:lnTo>
                    <a:lnTo>
                      <a:pt x="423" y="0"/>
                    </a:lnTo>
                    <a:lnTo>
                      <a:pt x="404" y="0"/>
                    </a:lnTo>
                    <a:lnTo>
                      <a:pt x="387" y="0"/>
                    </a:lnTo>
                    <a:lnTo>
                      <a:pt x="372" y="0"/>
                    </a:lnTo>
                    <a:lnTo>
                      <a:pt x="355" y="0"/>
                    </a:lnTo>
                    <a:lnTo>
                      <a:pt x="336" y="0"/>
                    </a:lnTo>
                    <a:lnTo>
                      <a:pt x="316" y="0"/>
                    </a:lnTo>
                    <a:lnTo>
                      <a:pt x="291" y="0"/>
                    </a:lnTo>
                    <a:lnTo>
                      <a:pt x="263" y="0"/>
                    </a:lnTo>
                    <a:lnTo>
                      <a:pt x="229" y="0"/>
                    </a:lnTo>
                    <a:lnTo>
                      <a:pt x="189" y="0"/>
                    </a:lnTo>
                    <a:lnTo>
                      <a:pt x="142" y="0"/>
                    </a:lnTo>
                    <a:lnTo>
                      <a:pt x="87" y="0"/>
                    </a:lnTo>
                    <a:lnTo>
                      <a:pt x="23" y="0"/>
                    </a:lnTo>
                    <a:lnTo>
                      <a:pt x="6" y="3"/>
                    </a:lnTo>
                    <a:lnTo>
                      <a:pt x="0" y="8"/>
                    </a:lnTo>
                    <a:lnTo>
                      <a:pt x="6" y="14"/>
                    </a:lnTo>
                    <a:lnTo>
                      <a:pt x="23" y="17"/>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2" name="Freeform 48"/>
              <p:cNvSpPr>
                <a:spLocks/>
              </p:cNvSpPr>
              <p:nvPr/>
            </p:nvSpPr>
            <p:spPr bwMode="auto">
              <a:xfrm>
                <a:off x="6770" y="9174"/>
                <a:ext cx="413" cy="13"/>
              </a:xfrm>
              <a:custGeom>
                <a:avLst/>
                <a:gdLst/>
                <a:ahLst/>
                <a:cxnLst>
                  <a:cxn ang="0">
                    <a:pos x="26" y="15"/>
                  </a:cxn>
                  <a:cxn ang="0">
                    <a:pos x="53" y="15"/>
                  </a:cxn>
                  <a:cxn ang="0">
                    <a:pos x="76" y="15"/>
                  </a:cxn>
                  <a:cxn ang="0">
                    <a:pos x="94" y="15"/>
                  </a:cxn>
                  <a:cxn ang="0">
                    <a:pos x="113" y="15"/>
                  </a:cxn>
                  <a:cxn ang="0">
                    <a:pos x="130" y="15"/>
                  </a:cxn>
                  <a:cxn ang="0">
                    <a:pos x="145" y="15"/>
                  </a:cxn>
                  <a:cxn ang="0">
                    <a:pos x="162" y="15"/>
                  </a:cxn>
                  <a:cxn ang="0">
                    <a:pos x="181" y="15"/>
                  </a:cxn>
                  <a:cxn ang="0">
                    <a:pos x="202" y="15"/>
                  </a:cxn>
                  <a:cxn ang="0">
                    <a:pos x="225" y="15"/>
                  </a:cxn>
                  <a:cxn ang="0">
                    <a:pos x="253" y="15"/>
                  </a:cxn>
                  <a:cxn ang="0">
                    <a:pos x="287" y="15"/>
                  </a:cxn>
                  <a:cxn ang="0">
                    <a:pos x="325" y="15"/>
                  </a:cxn>
                  <a:cxn ang="0">
                    <a:pos x="372" y="15"/>
                  </a:cxn>
                  <a:cxn ang="0">
                    <a:pos x="425" y="15"/>
                  </a:cxn>
                  <a:cxn ang="0">
                    <a:pos x="487" y="15"/>
                  </a:cxn>
                  <a:cxn ang="0">
                    <a:pos x="499" y="14"/>
                  </a:cxn>
                  <a:cxn ang="0">
                    <a:pos x="506" y="14"/>
                  </a:cxn>
                  <a:cxn ang="0">
                    <a:pos x="510" y="11"/>
                  </a:cxn>
                  <a:cxn ang="0">
                    <a:pos x="512" y="8"/>
                  </a:cxn>
                  <a:cxn ang="0">
                    <a:pos x="510" y="5"/>
                  </a:cxn>
                  <a:cxn ang="0">
                    <a:pos x="506" y="3"/>
                  </a:cxn>
                  <a:cxn ang="0">
                    <a:pos x="499" y="2"/>
                  </a:cxn>
                  <a:cxn ang="0">
                    <a:pos x="487" y="0"/>
                  </a:cxn>
                  <a:cxn ang="0">
                    <a:pos x="463" y="0"/>
                  </a:cxn>
                  <a:cxn ang="0">
                    <a:pos x="438" y="0"/>
                  </a:cxn>
                  <a:cxn ang="0">
                    <a:pos x="419" y="0"/>
                  </a:cxn>
                  <a:cxn ang="0">
                    <a:pos x="401" y="0"/>
                  </a:cxn>
                  <a:cxn ang="0">
                    <a:pos x="385" y="0"/>
                  </a:cxn>
                  <a:cxn ang="0">
                    <a:pos x="370" y="0"/>
                  </a:cxn>
                  <a:cxn ang="0">
                    <a:pos x="353" y="0"/>
                  </a:cxn>
                  <a:cxn ang="0">
                    <a:pos x="334" y="0"/>
                  </a:cxn>
                  <a:cxn ang="0">
                    <a:pos x="316" y="0"/>
                  </a:cxn>
                  <a:cxn ang="0">
                    <a:pos x="291" y="0"/>
                  </a:cxn>
                  <a:cxn ang="0">
                    <a:pos x="263" y="0"/>
                  </a:cxn>
                  <a:cxn ang="0">
                    <a:pos x="229" y="0"/>
                  </a:cxn>
                  <a:cxn ang="0">
                    <a:pos x="189" y="0"/>
                  </a:cxn>
                  <a:cxn ang="0">
                    <a:pos x="144" y="0"/>
                  </a:cxn>
                  <a:cxn ang="0">
                    <a:pos x="89" y="0"/>
                  </a:cxn>
                  <a:cxn ang="0">
                    <a:pos x="26" y="0"/>
                  </a:cxn>
                  <a:cxn ang="0">
                    <a:pos x="13" y="2"/>
                  </a:cxn>
                  <a:cxn ang="0">
                    <a:pos x="6" y="3"/>
                  </a:cxn>
                  <a:cxn ang="0">
                    <a:pos x="2" y="5"/>
                  </a:cxn>
                  <a:cxn ang="0">
                    <a:pos x="0" y="8"/>
                  </a:cxn>
                  <a:cxn ang="0">
                    <a:pos x="2" y="11"/>
                  </a:cxn>
                  <a:cxn ang="0">
                    <a:pos x="7" y="14"/>
                  </a:cxn>
                  <a:cxn ang="0">
                    <a:pos x="13" y="14"/>
                  </a:cxn>
                  <a:cxn ang="0">
                    <a:pos x="26" y="15"/>
                  </a:cxn>
                </a:cxnLst>
                <a:rect l="0" t="0" r="r" b="b"/>
                <a:pathLst>
                  <a:path w="512" h="15">
                    <a:moveTo>
                      <a:pt x="26" y="15"/>
                    </a:moveTo>
                    <a:lnTo>
                      <a:pt x="53" y="15"/>
                    </a:lnTo>
                    <a:lnTo>
                      <a:pt x="76" y="15"/>
                    </a:lnTo>
                    <a:lnTo>
                      <a:pt x="94" y="15"/>
                    </a:lnTo>
                    <a:lnTo>
                      <a:pt x="113" y="15"/>
                    </a:lnTo>
                    <a:lnTo>
                      <a:pt x="130" y="15"/>
                    </a:lnTo>
                    <a:lnTo>
                      <a:pt x="145" y="15"/>
                    </a:lnTo>
                    <a:lnTo>
                      <a:pt x="162" y="15"/>
                    </a:lnTo>
                    <a:lnTo>
                      <a:pt x="181" y="15"/>
                    </a:lnTo>
                    <a:lnTo>
                      <a:pt x="202" y="15"/>
                    </a:lnTo>
                    <a:lnTo>
                      <a:pt x="225" y="15"/>
                    </a:lnTo>
                    <a:lnTo>
                      <a:pt x="253" y="15"/>
                    </a:lnTo>
                    <a:lnTo>
                      <a:pt x="287" y="15"/>
                    </a:lnTo>
                    <a:lnTo>
                      <a:pt x="325" y="15"/>
                    </a:lnTo>
                    <a:lnTo>
                      <a:pt x="372" y="15"/>
                    </a:lnTo>
                    <a:lnTo>
                      <a:pt x="425" y="15"/>
                    </a:lnTo>
                    <a:lnTo>
                      <a:pt x="487" y="15"/>
                    </a:lnTo>
                    <a:lnTo>
                      <a:pt x="499" y="14"/>
                    </a:lnTo>
                    <a:lnTo>
                      <a:pt x="506" y="14"/>
                    </a:lnTo>
                    <a:lnTo>
                      <a:pt x="510" y="11"/>
                    </a:lnTo>
                    <a:lnTo>
                      <a:pt x="512" y="8"/>
                    </a:lnTo>
                    <a:lnTo>
                      <a:pt x="510" y="5"/>
                    </a:lnTo>
                    <a:lnTo>
                      <a:pt x="506" y="3"/>
                    </a:lnTo>
                    <a:lnTo>
                      <a:pt x="499" y="2"/>
                    </a:lnTo>
                    <a:lnTo>
                      <a:pt x="487" y="0"/>
                    </a:lnTo>
                    <a:lnTo>
                      <a:pt x="463" y="0"/>
                    </a:lnTo>
                    <a:lnTo>
                      <a:pt x="438" y="0"/>
                    </a:lnTo>
                    <a:lnTo>
                      <a:pt x="419" y="0"/>
                    </a:lnTo>
                    <a:lnTo>
                      <a:pt x="401" y="0"/>
                    </a:lnTo>
                    <a:lnTo>
                      <a:pt x="385" y="0"/>
                    </a:lnTo>
                    <a:lnTo>
                      <a:pt x="370" y="0"/>
                    </a:lnTo>
                    <a:lnTo>
                      <a:pt x="353" y="0"/>
                    </a:lnTo>
                    <a:lnTo>
                      <a:pt x="334" y="0"/>
                    </a:lnTo>
                    <a:lnTo>
                      <a:pt x="316" y="0"/>
                    </a:lnTo>
                    <a:lnTo>
                      <a:pt x="291" y="0"/>
                    </a:lnTo>
                    <a:lnTo>
                      <a:pt x="263" y="0"/>
                    </a:lnTo>
                    <a:lnTo>
                      <a:pt x="229" y="0"/>
                    </a:lnTo>
                    <a:lnTo>
                      <a:pt x="189" y="0"/>
                    </a:lnTo>
                    <a:lnTo>
                      <a:pt x="144" y="0"/>
                    </a:lnTo>
                    <a:lnTo>
                      <a:pt x="89" y="0"/>
                    </a:lnTo>
                    <a:lnTo>
                      <a:pt x="26" y="0"/>
                    </a:lnTo>
                    <a:lnTo>
                      <a:pt x="13" y="2"/>
                    </a:lnTo>
                    <a:lnTo>
                      <a:pt x="6" y="3"/>
                    </a:lnTo>
                    <a:lnTo>
                      <a:pt x="2" y="5"/>
                    </a:lnTo>
                    <a:lnTo>
                      <a:pt x="0" y="8"/>
                    </a:lnTo>
                    <a:lnTo>
                      <a:pt x="2" y="11"/>
                    </a:lnTo>
                    <a:lnTo>
                      <a:pt x="7" y="14"/>
                    </a:lnTo>
                    <a:lnTo>
                      <a:pt x="13" y="14"/>
                    </a:lnTo>
                    <a:lnTo>
                      <a:pt x="26" y="15"/>
                    </a:lnTo>
                    <a:close/>
                  </a:path>
                </a:pathLst>
              </a:custGeom>
              <a:solidFill>
                <a:srgbClr val="C9C9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3" name="Freeform 49"/>
              <p:cNvSpPr>
                <a:spLocks/>
              </p:cNvSpPr>
              <p:nvPr/>
            </p:nvSpPr>
            <p:spPr bwMode="auto">
              <a:xfrm>
                <a:off x="6773" y="9174"/>
                <a:ext cx="408" cy="13"/>
              </a:xfrm>
              <a:custGeom>
                <a:avLst/>
                <a:gdLst/>
                <a:ahLst/>
                <a:cxnLst>
                  <a:cxn ang="0">
                    <a:pos x="22" y="15"/>
                  </a:cxn>
                  <a:cxn ang="0">
                    <a:pos x="51" y="15"/>
                  </a:cxn>
                  <a:cxn ang="0">
                    <a:pos x="72" y="15"/>
                  </a:cxn>
                  <a:cxn ang="0">
                    <a:pos x="92" y="15"/>
                  </a:cxn>
                  <a:cxn ang="0">
                    <a:pos x="109" y="15"/>
                  </a:cxn>
                  <a:cxn ang="0">
                    <a:pos x="126" y="15"/>
                  </a:cxn>
                  <a:cxn ang="0">
                    <a:pos x="141" y="15"/>
                  </a:cxn>
                  <a:cxn ang="0">
                    <a:pos x="158" y="15"/>
                  </a:cxn>
                  <a:cxn ang="0">
                    <a:pos x="177" y="15"/>
                  </a:cxn>
                  <a:cxn ang="0">
                    <a:pos x="198" y="15"/>
                  </a:cxn>
                  <a:cxn ang="0">
                    <a:pos x="221" y="15"/>
                  </a:cxn>
                  <a:cxn ang="0">
                    <a:pos x="249" y="15"/>
                  </a:cxn>
                  <a:cxn ang="0">
                    <a:pos x="283" y="15"/>
                  </a:cxn>
                  <a:cxn ang="0">
                    <a:pos x="321" y="15"/>
                  </a:cxn>
                  <a:cxn ang="0">
                    <a:pos x="366" y="15"/>
                  </a:cxn>
                  <a:cxn ang="0">
                    <a:pos x="419" y="15"/>
                  </a:cxn>
                  <a:cxn ang="0">
                    <a:pos x="482" y="15"/>
                  </a:cxn>
                  <a:cxn ang="0">
                    <a:pos x="499" y="14"/>
                  </a:cxn>
                  <a:cxn ang="0">
                    <a:pos x="506" y="8"/>
                  </a:cxn>
                  <a:cxn ang="0">
                    <a:pos x="500" y="3"/>
                  </a:cxn>
                  <a:cxn ang="0">
                    <a:pos x="482" y="0"/>
                  </a:cxn>
                  <a:cxn ang="0">
                    <a:pos x="455" y="0"/>
                  </a:cxn>
                  <a:cxn ang="0">
                    <a:pos x="432" y="0"/>
                  </a:cxn>
                  <a:cxn ang="0">
                    <a:pos x="414" y="0"/>
                  </a:cxn>
                  <a:cxn ang="0">
                    <a:pos x="397" y="0"/>
                  </a:cxn>
                  <a:cxn ang="0">
                    <a:pos x="380" y="0"/>
                  </a:cxn>
                  <a:cxn ang="0">
                    <a:pos x="364" y="0"/>
                  </a:cxn>
                  <a:cxn ang="0">
                    <a:pos x="347" y="0"/>
                  </a:cxn>
                  <a:cxn ang="0">
                    <a:pos x="330" y="0"/>
                  </a:cxn>
                  <a:cxn ang="0">
                    <a:pos x="310" y="0"/>
                  </a:cxn>
                  <a:cxn ang="0">
                    <a:pos x="285" y="0"/>
                  </a:cxn>
                  <a:cxn ang="0">
                    <a:pos x="257" y="0"/>
                  </a:cxn>
                  <a:cxn ang="0">
                    <a:pos x="225" y="0"/>
                  </a:cxn>
                  <a:cxn ang="0">
                    <a:pos x="185" y="0"/>
                  </a:cxn>
                  <a:cxn ang="0">
                    <a:pos x="140" y="0"/>
                  </a:cxn>
                  <a:cxn ang="0">
                    <a:pos x="85" y="0"/>
                  </a:cxn>
                  <a:cxn ang="0">
                    <a:pos x="22" y="0"/>
                  </a:cxn>
                  <a:cxn ang="0">
                    <a:pos x="5" y="3"/>
                  </a:cxn>
                  <a:cxn ang="0">
                    <a:pos x="0" y="8"/>
                  </a:cxn>
                  <a:cxn ang="0">
                    <a:pos x="5" y="14"/>
                  </a:cxn>
                  <a:cxn ang="0">
                    <a:pos x="22" y="15"/>
                  </a:cxn>
                </a:cxnLst>
                <a:rect l="0" t="0" r="r" b="b"/>
                <a:pathLst>
                  <a:path w="506" h="15">
                    <a:moveTo>
                      <a:pt x="22" y="15"/>
                    </a:moveTo>
                    <a:lnTo>
                      <a:pt x="51" y="15"/>
                    </a:lnTo>
                    <a:lnTo>
                      <a:pt x="72" y="15"/>
                    </a:lnTo>
                    <a:lnTo>
                      <a:pt x="92" y="15"/>
                    </a:lnTo>
                    <a:lnTo>
                      <a:pt x="109" y="15"/>
                    </a:lnTo>
                    <a:lnTo>
                      <a:pt x="126" y="15"/>
                    </a:lnTo>
                    <a:lnTo>
                      <a:pt x="141" y="15"/>
                    </a:lnTo>
                    <a:lnTo>
                      <a:pt x="158" y="15"/>
                    </a:lnTo>
                    <a:lnTo>
                      <a:pt x="177" y="15"/>
                    </a:lnTo>
                    <a:lnTo>
                      <a:pt x="198" y="15"/>
                    </a:lnTo>
                    <a:lnTo>
                      <a:pt x="221" y="15"/>
                    </a:lnTo>
                    <a:lnTo>
                      <a:pt x="249" y="15"/>
                    </a:lnTo>
                    <a:lnTo>
                      <a:pt x="283" y="15"/>
                    </a:lnTo>
                    <a:lnTo>
                      <a:pt x="321" y="15"/>
                    </a:lnTo>
                    <a:lnTo>
                      <a:pt x="366" y="15"/>
                    </a:lnTo>
                    <a:lnTo>
                      <a:pt x="419" y="15"/>
                    </a:lnTo>
                    <a:lnTo>
                      <a:pt x="482" y="15"/>
                    </a:lnTo>
                    <a:lnTo>
                      <a:pt x="499" y="14"/>
                    </a:lnTo>
                    <a:lnTo>
                      <a:pt x="506" y="8"/>
                    </a:lnTo>
                    <a:lnTo>
                      <a:pt x="500" y="3"/>
                    </a:lnTo>
                    <a:lnTo>
                      <a:pt x="482" y="0"/>
                    </a:lnTo>
                    <a:lnTo>
                      <a:pt x="455" y="0"/>
                    </a:lnTo>
                    <a:lnTo>
                      <a:pt x="432" y="0"/>
                    </a:lnTo>
                    <a:lnTo>
                      <a:pt x="414" y="0"/>
                    </a:lnTo>
                    <a:lnTo>
                      <a:pt x="397" y="0"/>
                    </a:lnTo>
                    <a:lnTo>
                      <a:pt x="380" y="0"/>
                    </a:lnTo>
                    <a:lnTo>
                      <a:pt x="364" y="0"/>
                    </a:lnTo>
                    <a:lnTo>
                      <a:pt x="347" y="0"/>
                    </a:lnTo>
                    <a:lnTo>
                      <a:pt x="330" y="0"/>
                    </a:lnTo>
                    <a:lnTo>
                      <a:pt x="310" y="0"/>
                    </a:lnTo>
                    <a:lnTo>
                      <a:pt x="285" y="0"/>
                    </a:lnTo>
                    <a:lnTo>
                      <a:pt x="257" y="0"/>
                    </a:lnTo>
                    <a:lnTo>
                      <a:pt x="225" y="0"/>
                    </a:lnTo>
                    <a:lnTo>
                      <a:pt x="185" y="0"/>
                    </a:lnTo>
                    <a:lnTo>
                      <a:pt x="140" y="0"/>
                    </a:lnTo>
                    <a:lnTo>
                      <a:pt x="85" y="0"/>
                    </a:lnTo>
                    <a:lnTo>
                      <a:pt x="22" y="0"/>
                    </a:lnTo>
                    <a:lnTo>
                      <a:pt x="5" y="3"/>
                    </a:lnTo>
                    <a:lnTo>
                      <a:pt x="0" y="8"/>
                    </a:lnTo>
                    <a:lnTo>
                      <a:pt x="5" y="14"/>
                    </a:lnTo>
                    <a:lnTo>
                      <a:pt x="22" y="15"/>
                    </a:lnTo>
                    <a:close/>
                  </a:path>
                </a:pathLst>
              </a:custGeom>
              <a:solidFill>
                <a:srgbClr val="CECEC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4" name="Freeform 50"/>
              <p:cNvSpPr>
                <a:spLocks/>
              </p:cNvSpPr>
              <p:nvPr/>
            </p:nvSpPr>
            <p:spPr bwMode="auto">
              <a:xfrm>
                <a:off x="6775" y="9176"/>
                <a:ext cx="403" cy="11"/>
              </a:xfrm>
              <a:custGeom>
                <a:avLst/>
                <a:gdLst/>
                <a:ahLst/>
                <a:cxnLst>
                  <a:cxn ang="0">
                    <a:pos x="22" y="13"/>
                  </a:cxn>
                  <a:cxn ang="0">
                    <a:pos x="49" y="13"/>
                  </a:cxn>
                  <a:cxn ang="0">
                    <a:pos x="71" y="13"/>
                  </a:cxn>
                  <a:cxn ang="0">
                    <a:pos x="92" y="13"/>
                  </a:cxn>
                  <a:cxn ang="0">
                    <a:pos x="109" y="13"/>
                  </a:cxn>
                  <a:cxn ang="0">
                    <a:pos x="124" y="13"/>
                  </a:cxn>
                  <a:cxn ang="0">
                    <a:pos x="141" y="13"/>
                  </a:cxn>
                  <a:cxn ang="0">
                    <a:pos x="158" y="13"/>
                  </a:cxn>
                  <a:cxn ang="0">
                    <a:pos x="175" y="13"/>
                  </a:cxn>
                  <a:cxn ang="0">
                    <a:pos x="196" y="13"/>
                  </a:cxn>
                  <a:cxn ang="0">
                    <a:pos x="219" y="13"/>
                  </a:cxn>
                  <a:cxn ang="0">
                    <a:pos x="247" y="13"/>
                  </a:cxn>
                  <a:cxn ang="0">
                    <a:pos x="281" y="13"/>
                  </a:cxn>
                  <a:cxn ang="0">
                    <a:pos x="317" y="13"/>
                  </a:cxn>
                  <a:cxn ang="0">
                    <a:pos x="362" y="13"/>
                  </a:cxn>
                  <a:cxn ang="0">
                    <a:pos x="415" y="13"/>
                  </a:cxn>
                  <a:cxn ang="0">
                    <a:pos x="478" y="13"/>
                  </a:cxn>
                  <a:cxn ang="0">
                    <a:pos x="495" y="12"/>
                  </a:cxn>
                  <a:cxn ang="0">
                    <a:pos x="500" y="6"/>
                  </a:cxn>
                  <a:cxn ang="0">
                    <a:pos x="495" y="1"/>
                  </a:cxn>
                  <a:cxn ang="0">
                    <a:pos x="478" y="0"/>
                  </a:cxn>
                  <a:cxn ang="0">
                    <a:pos x="451" y="0"/>
                  </a:cxn>
                  <a:cxn ang="0">
                    <a:pos x="430" y="0"/>
                  </a:cxn>
                  <a:cxn ang="0">
                    <a:pos x="410" y="0"/>
                  </a:cxn>
                  <a:cxn ang="0">
                    <a:pos x="395" y="0"/>
                  </a:cxn>
                  <a:cxn ang="0">
                    <a:pos x="378" y="0"/>
                  </a:cxn>
                  <a:cxn ang="0">
                    <a:pos x="362" y="0"/>
                  </a:cxn>
                  <a:cxn ang="0">
                    <a:pos x="345" y="0"/>
                  </a:cxn>
                  <a:cxn ang="0">
                    <a:pos x="327" y="0"/>
                  </a:cxn>
                  <a:cxn ang="0">
                    <a:pos x="306" y="0"/>
                  </a:cxn>
                  <a:cxn ang="0">
                    <a:pos x="283" y="0"/>
                  </a:cxn>
                  <a:cxn ang="0">
                    <a:pos x="255" y="0"/>
                  </a:cxn>
                  <a:cxn ang="0">
                    <a:pos x="223" y="0"/>
                  </a:cxn>
                  <a:cxn ang="0">
                    <a:pos x="183" y="0"/>
                  </a:cxn>
                  <a:cxn ang="0">
                    <a:pos x="139" y="0"/>
                  </a:cxn>
                  <a:cxn ang="0">
                    <a:pos x="85" y="0"/>
                  </a:cxn>
                  <a:cxn ang="0">
                    <a:pos x="22" y="0"/>
                  </a:cxn>
                  <a:cxn ang="0">
                    <a:pos x="5" y="1"/>
                  </a:cxn>
                  <a:cxn ang="0">
                    <a:pos x="0" y="6"/>
                  </a:cxn>
                  <a:cxn ang="0">
                    <a:pos x="5" y="12"/>
                  </a:cxn>
                  <a:cxn ang="0">
                    <a:pos x="22" y="13"/>
                  </a:cxn>
                </a:cxnLst>
                <a:rect l="0" t="0" r="r" b="b"/>
                <a:pathLst>
                  <a:path w="500" h="13">
                    <a:moveTo>
                      <a:pt x="22" y="13"/>
                    </a:moveTo>
                    <a:lnTo>
                      <a:pt x="49" y="13"/>
                    </a:lnTo>
                    <a:lnTo>
                      <a:pt x="71" y="13"/>
                    </a:lnTo>
                    <a:lnTo>
                      <a:pt x="92" y="13"/>
                    </a:lnTo>
                    <a:lnTo>
                      <a:pt x="109" y="13"/>
                    </a:lnTo>
                    <a:lnTo>
                      <a:pt x="124" y="13"/>
                    </a:lnTo>
                    <a:lnTo>
                      <a:pt x="141" y="13"/>
                    </a:lnTo>
                    <a:lnTo>
                      <a:pt x="158" y="13"/>
                    </a:lnTo>
                    <a:lnTo>
                      <a:pt x="175" y="13"/>
                    </a:lnTo>
                    <a:lnTo>
                      <a:pt x="196" y="13"/>
                    </a:lnTo>
                    <a:lnTo>
                      <a:pt x="219" y="13"/>
                    </a:lnTo>
                    <a:lnTo>
                      <a:pt x="247" y="13"/>
                    </a:lnTo>
                    <a:lnTo>
                      <a:pt x="281" y="13"/>
                    </a:lnTo>
                    <a:lnTo>
                      <a:pt x="317" y="13"/>
                    </a:lnTo>
                    <a:lnTo>
                      <a:pt x="362" y="13"/>
                    </a:lnTo>
                    <a:lnTo>
                      <a:pt x="415" y="13"/>
                    </a:lnTo>
                    <a:lnTo>
                      <a:pt x="478" y="13"/>
                    </a:lnTo>
                    <a:lnTo>
                      <a:pt x="495" y="12"/>
                    </a:lnTo>
                    <a:lnTo>
                      <a:pt x="500" y="6"/>
                    </a:lnTo>
                    <a:lnTo>
                      <a:pt x="495" y="1"/>
                    </a:lnTo>
                    <a:lnTo>
                      <a:pt x="478" y="0"/>
                    </a:lnTo>
                    <a:lnTo>
                      <a:pt x="451" y="0"/>
                    </a:lnTo>
                    <a:lnTo>
                      <a:pt x="430" y="0"/>
                    </a:lnTo>
                    <a:lnTo>
                      <a:pt x="410" y="0"/>
                    </a:lnTo>
                    <a:lnTo>
                      <a:pt x="395" y="0"/>
                    </a:lnTo>
                    <a:lnTo>
                      <a:pt x="378" y="0"/>
                    </a:lnTo>
                    <a:lnTo>
                      <a:pt x="362" y="0"/>
                    </a:lnTo>
                    <a:lnTo>
                      <a:pt x="345" y="0"/>
                    </a:lnTo>
                    <a:lnTo>
                      <a:pt x="327" y="0"/>
                    </a:lnTo>
                    <a:lnTo>
                      <a:pt x="306" y="0"/>
                    </a:lnTo>
                    <a:lnTo>
                      <a:pt x="283" y="0"/>
                    </a:lnTo>
                    <a:lnTo>
                      <a:pt x="255" y="0"/>
                    </a:lnTo>
                    <a:lnTo>
                      <a:pt x="223" y="0"/>
                    </a:lnTo>
                    <a:lnTo>
                      <a:pt x="183" y="0"/>
                    </a:lnTo>
                    <a:lnTo>
                      <a:pt x="139" y="0"/>
                    </a:lnTo>
                    <a:lnTo>
                      <a:pt x="85" y="0"/>
                    </a:lnTo>
                    <a:lnTo>
                      <a:pt x="22" y="0"/>
                    </a:lnTo>
                    <a:lnTo>
                      <a:pt x="5" y="1"/>
                    </a:lnTo>
                    <a:lnTo>
                      <a:pt x="0" y="6"/>
                    </a:lnTo>
                    <a:lnTo>
                      <a:pt x="5" y="12"/>
                    </a:lnTo>
                    <a:lnTo>
                      <a:pt x="22" y="13"/>
                    </a:lnTo>
                    <a:close/>
                  </a:path>
                </a:pathLst>
              </a:custGeom>
              <a:solidFill>
                <a:srgbClr val="D3D3D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5" name="Freeform 51"/>
              <p:cNvSpPr>
                <a:spLocks/>
              </p:cNvSpPr>
              <p:nvPr/>
            </p:nvSpPr>
            <p:spPr bwMode="auto">
              <a:xfrm>
                <a:off x="6777" y="9177"/>
                <a:ext cx="399" cy="10"/>
              </a:xfrm>
              <a:custGeom>
                <a:avLst/>
                <a:gdLst/>
                <a:ahLst/>
                <a:cxnLst>
                  <a:cxn ang="0">
                    <a:pos x="23" y="12"/>
                  </a:cxn>
                  <a:cxn ang="0">
                    <a:pos x="50" y="12"/>
                  </a:cxn>
                  <a:cxn ang="0">
                    <a:pos x="72" y="12"/>
                  </a:cxn>
                  <a:cxn ang="0">
                    <a:pos x="91" y="12"/>
                  </a:cxn>
                  <a:cxn ang="0">
                    <a:pos x="108" y="12"/>
                  </a:cxn>
                  <a:cxn ang="0">
                    <a:pos x="123" y="12"/>
                  </a:cxn>
                  <a:cxn ang="0">
                    <a:pos x="140" y="12"/>
                  </a:cxn>
                  <a:cxn ang="0">
                    <a:pos x="157" y="12"/>
                  </a:cxn>
                  <a:cxn ang="0">
                    <a:pos x="174" y="12"/>
                  </a:cxn>
                  <a:cxn ang="0">
                    <a:pos x="195" y="12"/>
                  </a:cxn>
                  <a:cxn ang="0">
                    <a:pos x="218" y="12"/>
                  </a:cxn>
                  <a:cxn ang="0">
                    <a:pos x="244" y="12"/>
                  </a:cxn>
                  <a:cxn ang="0">
                    <a:pos x="276" y="12"/>
                  </a:cxn>
                  <a:cxn ang="0">
                    <a:pos x="314" y="12"/>
                  </a:cxn>
                  <a:cxn ang="0">
                    <a:pos x="359" y="12"/>
                  </a:cxn>
                  <a:cxn ang="0">
                    <a:pos x="410" y="12"/>
                  </a:cxn>
                  <a:cxn ang="0">
                    <a:pos x="473" y="12"/>
                  </a:cxn>
                  <a:cxn ang="0">
                    <a:pos x="490" y="11"/>
                  </a:cxn>
                  <a:cxn ang="0">
                    <a:pos x="495" y="6"/>
                  </a:cxn>
                  <a:cxn ang="0">
                    <a:pos x="490" y="2"/>
                  </a:cxn>
                  <a:cxn ang="0">
                    <a:pos x="473" y="0"/>
                  </a:cxn>
                  <a:cxn ang="0">
                    <a:pos x="446" y="0"/>
                  </a:cxn>
                  <a:cxn ang="0">
                    <a:pos x="426" y="0"/>
                  </a:cxn>
                  <a:cxn ang="0">
                    <a:pos x="405" y="0"/>
                  </a:cxn>
                  <a:cxn ang="0">
                    <a:pos x="388" y="0"/>
                  </a:cxn>
                  <a:cxn ang="0">
                    <a:pos x="373" y="0"/>
                  </a:cxn>
                  <a:cxn ang="0">
                    <a:pos x="358" y="0"/>
                  </a:cxn>
                  <a:cxn ang="0">
                    <a:pos x="341" y="0"/>
                  </a:cxn>
                  <a:cxn ang="0">
                    <a:pos x="324" y="0"/>
                  </a:cxn>
                  <a:cxn ang="0">
                    <a:pos x="303" y="0"/>
                  </a:cxn>
                  <a:cxn ang="0">
                    <a:pos x="280" y="0"/>
                  </a:cxn>
                  <a:cxn ang="0">
                    <a:pos x="252" y="0"/>
                  </a:cxn>
                  <a:cxn ang="0">
                    <a:pos x="221" y="0"/>
                  </a:cxn>
                  <a:cxn ang="0">
                    <a:pos x="182" y="0"/>
                  </a:cxn>
                  <a:cxn ang="0">
                    <a:pos x="136" y="0"/>
                  </a:cxn>
                  <a:cxn ang="0">
                    <a:pos x="85" y="0"/>
                  </a:cxn>
                  <a:cxn ang="0">
                    <a:pos x="23" y="0"/>
                  </a:cxn>
                  <a:cxn ang="0">
                    <a:pos x="6" y="2"/>
                  </a:cxn>
                  <a:cxn ang="0">
                    <a:pos x="0" y="6"/>
                  </a:cxn>
                  <a:cxn ang="0">
                    <a:pos x="6" y="11"/>
                  </a:cxn>
                  <a:cxn ang="0">
                    <a:pos x="23" y="12"/>
                  </a:cxn>
                </a:cxnLst>
                <a:rect l="0" t="0" r="r" b="b"/>
                <a:pathLst>
                  <a:path w="495" h="12">
                    <a:moveTo>
                      <a:pt x="23" y="12"/>
                    </a:moveTo>
                    <a:lnTo>
                      <a:pt x="50" y="12"/>
                    </a:lnTo>
                    <a:lnTo>
                      <a:pt x="72" y="12"/>
                    </a:lnTo>
                    <a:lnTo>
                      <a:pt x="91" y="12"/>
                    </a:lnTo>
                    <a:lnTo>
                      <a:pt x="108" y="12"/>
                    </a:lnTo>
                    <a:lnTo>
                      <a:pt x="123" y="12"/>
                    </a:lnTo>
                    <a:lnTo>
                      <a:pt x="140" y="12"/>
                    </a:lnTo>
                    <a:lnTo>
                      <a:pt x="157" y="12"/>
                    </a:lnTo>
                    <a:lnTo>
                      <a:pt x="174" y="12"/>
                    </a:lnTo>
                    <a:lnTo>
                      <a:pt x="195" y="12"/>
                    </a:lnTo>
                    <a:lnTo>
                      <a:pt x="218" y="12"/>
                    </a:lnTo>
                    <a:lnTo>
                      <a:pt x="244" y="12"/>
                    </a:lnTo>
                    <a:lnTo>
                      <a:pt x="276" y="12"/>
                    </a:lnTo>
                    <a:lnTo>
                      <a:pt x="314" y="12"/>
                    </a:lnTo>
                    <a:lnTo>
                      <a:pt x="359" y="12"/>
                    </a:lnTo>
                    <a:lnTo>
                      <a:pt x="410" y="12"/>
                    </a:lnTo>
                    <a:lnTo>
                      <a:pt x="473" y="12"/>
                    </a:lnTo>
                    <a:lnTo>
                      <a:pt x="490" y="11"/>
                    </a:lnTo>
                    <a:lnTo>
                      <a:pt x="495" y="6"/>
                    </a:lnTo>
                    <a:lnTo>
                      <a:pt x="490" y="2"/>
                    </a:lnTo>
                    <a:lnTo>
                      <a:pt x="473" y="0"/>
                    </a:lnTo>
                    <a:lnTo>
                      <a:pt x="446" y="0"/>
                    </a:lnTo>
                    <a:lnTo>
                      <a:pt x="426" y="0"/>
                    </a:lnTo>
                    <a:lnTo>
                      <a:pt x="405" y="0"/>
                    </a:lnTo>
                    <a:lnTo>
                      <a:pt x="388" y="0"/>
                    </a:lnTo>
                    <a:lnTo>
                      <a:pt x="373" y="0"/>
                    </a:lnTo>
                    <a:lnTo>
                      <a:pt x="358" y="0"/>
                    </a:lnTo>
                    <a:lnTo>
                      <a:pt x="341" y="0"/>
                    </a:lnTo>
                    <a:lnTo>
                      <a:pt x="324" y="0"/>
                    </a:lnTo>
                    <a:lnTo>
                      <a:pt x="303" y="0"/>
                    </a:lnTo>
                    <a:lnTo>
                      <a:pt x="280" y="0"/>
                    </a:lnTo>
                    <a:lnTo>
                      <a:pt x="252" y="0"/>
                    </a:lnTo>
                    <a:lnTo>
                      <a:pt x="221" y="0"/>
                    </a:lnTo>
                    <a:lnTo>
                      <a:pt x="182" y="0"/>
                    </a:lnTo>
                    <a:lnTo>
                      <a:pt x="136" y="0"/>
                    </a:lnTo>
                    <a:lnTo>
                      <a:pt x="85" y="0"/>
                    </a:lnTo>
                    <a:lnTo>
                      <a:pt x="23" y="0"/>
                    </a:lnTo>
                    <a:lnTo>
                      <a:pt x="6" y="2"/>
                    </a:lnTo>
                    <a:lnTo>
                      <a:pt x="0" y="6"/>
                    </a:lnTo>
                    <a:lnTo>
                      <a:pt x="6" y="11"/>
                    </a:lnTo>
                    <a:lnTo>
                      <a:pt x="23" y="12"/>
                    </a:lnTo>
                    <a:close/>
                  </a:path>
                </a:pathLst>
              </a:custGeom>
              <a:solidFill>
                <a:srgbClr val="DBDBD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6" name="Freeform 52"/>
              <p:cNvSpPr>
                <a:spLocks/>
              </p:cNvSpPr>
              <p:nvPr/>
            </p:nvSpPr>
            <p:spPr bwMode="auto">
              <a:xfrm>
                <a:off x="6779" y="9177"/>
                <a:ext cx="395" cy="9"/>
              </a:xfrm>
              <a:custGeom>
                <a:avLst/>
                <a:gdLst/>
                <a:ahLst/>
                <a:cxnLst>
                  <a:cxn ang="0">
                    <a:pos x="23" y="11"/>
                  </a:cxn>
                  <a:cxn ang="0">
                    <a:pos x="49" y="11"/>
                  </a:cxn>
                  <a:cxn ang="0">
                    <a:pos x="72" y="11"/>
                  </a:cxn>
                  <a:cxn ang="0">
                    <a:pos x="91" y="11"/>
                  </a:cxn>
                  <a:cxn ang="0">
                    <a:pos x="108" y="11"/>
                  </a:cxn>
                  <a:cxn ang="0">
                    <a:pos x="123" y="11"/>
                  </a:cxn>
                  <a:cxn ang="0">
                    <a:pos x="140" y="11"/>
                  </a:cxn>
                  <a:cxn ang="0">
                    <a:pos x="155" y="11"/>
                  </a:cxn>
                  <a:cxn ang="0">
                    <a:pos x="172" y="11"/>
                  </a:cxn>
                  <a:cxn ang="0">
                    <a:pos x="193" y="11"/>
                  </a:cxn>
                  <a:cxn ang="0">
                    <a:pos x="216" y="11"/>
                  </a:cxn>
                  <a:cxn ang="0">
                    <a:pos x="242" y="11"/>
                  </a:cxn>
                  <a:cxn ang="0">
                    <a:pos x="274" y="11"/>
                  </a:cxn>
                  <a:cxn ang="0">
                    <a:pos x="312" y="11"/>
                  </a:cxn>
                  <a:cxn ang="0">
                    <a:pos x="357" y="11"/>
                  </a:cxn>
                  <a:cxn ang="0">
                    <a:pos x="408" y="11"/>
                  </a:cxn>
                  <a:cxn ang="0">
                    <a:pos x="467" y="11"/>
                  </a:cxn>
                  <a:cxn ang="0">
                    <a:pos x="484" y="8"/>
                  </a:cxn>
                  <a:cxn ang="0">
                    <a:pos x="490" y="5"/>
                  </a:cxn>
                  <a:cxn ang="0">
                    <a:pos x="484" y="2"/>
                  </a:cxn>
                  <a:cxn ang="0">
                    <a:pos x="467" y="0"/>
                  </a:cxn>
                  <a:cxn ang="0">
                    <a:pos x="442" y="0"/>
                  </a:cxn>
                  <a:cxn ang="0">
                    <a:pos x="420" y="0"/>
                  </a:cxn>
                  <a:cxn ang="0">
                    <a:pos x="403" y="0"/>
                  </a:cxn>
                  <a:cxn ang="0">
                    <a:pos x="386" y="0"/>
                  </a:cxn>
                  <a:cxn ang="0">
                    <a:pos x="369" y="0"/>
                  </a:cxn>
                  <a:cxn ang="0">
                    <a:pos x="354" y="0"/>
                  </a:cxn>
                  <a:cxn ang="0">
                    <a:pos x="339" y="0"/>
                  </a:cxn>
                  <a:cxn ang="0">
                    <a:pos x="320" y="0"/>
                  </a:cxn>
                  <a:cxn ang="0">
                    <a:pos x="301" y="0"/>
                  </a:cxn>
                  <a:cxn ang="0">
                    <a:pos x="276" y="0"/>
                  </a:cxn>
                  <a:cxn ang="0">
                    <a:pos x="250" y="0"/>
                  </a:cxn>
                  <a:cxn ang="0">
                    <a:pos x="219" y="0"/>
                  </a:cxn>
                  <a:cxn ang="0">
                    <a:pos x="180" y="0"/>
                  </a:cxn>
                  <a:cxn ang="0">
                    <a:pos x="136" y="0"/>
                  </a:cxn>
                  <a:cxn ang="0">
                    <a:pos x="83" y="0"/>
                  </a:cxn>
                  <a:cxn ang="0">
                    <a:pos x="23" y="0"/>
                  </a:cxn>
                  <a:cxn ang="0">
                    <a:pos x="6" y="2"/>
                  </a:cxn>
                  <a:cxn ang="0">
                    <a:pos x="0" y="5"/>
                  </a:cxn>
                  <a:cxn ang="0">
                    <a:pos x="6" y="8"/>
                  </a:cxn>
                  <a:cxn ang="0">
                    <a:pos x="23" y="11"/>
                  </a:cxn>
                </a:cxnLst>
                <a:rect l="0" t="0" r="r" b="b"/>
                <a:pathLst>
                  <a:path w="490" h="11">
                    <a:moveTo>
                      <a:pt x="23" y="11"/>
                    </a:moveTo>
                    <a:lnTo>
                      <a:pt x="49" y="11"/>
                    </a:lnTo>
                    <a:lnTo>
                      <a:pt x="72" y="11"/>
                    </a:lnTo>
                    <a:lnTo>
                      <a:pt x="91" y="11"/>
                    </a:lnTo>
                    <a:lnTo>
                      <a:pt x="108" y="11"/>
                    </a:lnTo>
                    <a:lnTo>
                      <a:pt x="123" y="11"/>
                    </a:lnTo>
                    <a:lnTo>
                      <a:pt x="140" y="11"/>
                    </a:lnTo>
                    <a:lnTo>
                      <a:pt x="155" y="11"/>
                    </a:lnTo>
                    <a:lnTo>
                      <a:pt x="172" y="11"/>
                    </a:lnTo>
                    <a:lnTo>
                      <a:pt x="193" y="11"/>
                    </a:lnTo>
                    <a:lnTo>
                      <a:pt x="216" y="11"/>
                    </a:lnTo>
                    <a:lnTo>
                      <a:pt x="242" y="11"/>
                    </a:lnTo>
                    <a:lnTo>
                      <a:pt x="274" y="11"/>
                    </a:lnTo>
                    <a:lnTo>
                      <a:pt x="312" y="11"/>
                    </a:lnTo>
                    <a:lnTo>
                      <a:pt x="357" y="11"/>
                    </a:lnTo>
                    <a:lnTo>
                      <a:pt x="408" y="11"/>
                    </a:lnTo>
                    <a:lnTo>
                      <a:pt x="467" y="11"/>
                    </a:lnTo>
                    <a:lnTo>
                      <a:pt x="484" y="8"/>
                    </a:lnTo>
                    <a:lnTo>
                      <a:pt x="490" y="5"/>
                    </a:lnTo>
                    <a:lnTo>
                      <a:pt x="484" y="2"/>
                    </a:lnTo>
                    <a:lnTo>
                      <a:pt x="467" y="0"/>
                    </a:lnTo>
                    <a:lnTo>
                      <a:pt x="442" y="0"/>
                    </a:lnTo>
                    <a:lnTo>
                      <a:pt x="420" y="0"/>
                    </a:lnTo>
                    <a:lnTo>
                      <a:pt x="403" y="0"/>
                    </a:lnTo>
                    <a:lnTo>
                      <a:pt x="386" y="0"/>
                    </a:lnTo>
                    <a:lnTo>
                      <a:pt x="369" y="0"/>
                    </a:lnTo>
                    <a:lnTo>
                      <a:pt x="354" y="0"/>
                    </a:lnTo>
                    <a:lnTo>
                      <a:pt x="339" y="0"/>
                    </a:lnTo>
                    <a:lnTo>
                      <a:pt x="320" y="0"/>
                    </a:lnTo>
                    <a:lnTo>
                      <a:pt x="301" y="0"/>
                    </a:lnTo>
                    <a:lnTo>
                      <a:pt x="276" y="0"/>
                    </a:lnTo>
                    <a:lnTo>
                      <a:pt x="250" y="0"/>
                    </a:lnTo>
                    <a:lnTo>
                      <a:pt x="219" y="0"/>
                    </a:lnTo>
                    <a:lnTo>
                      <a:pt x="180" y="0"/>
                    </a:lnTo>
                    <a:lnTo>
                      <a:pt x="136" y="0"/>
                    </a:lnTo>
                    <a:lnTo>
                      <a:pt x="83" y="0"/>
                    </a:lnTo>
                    <a:lnTo>
                      <a:pt x="23" y="0"/>
                    </a:lnTo>
                    <a:lnTo>
                      <a:pt x="6" y="2"/>
                    </a:lnTo>
                    <a:lnTo>
                      <a:pt x="0" y="5"/>
                    </a:lnTo>
                    <a:lnTo>
                      <a:pt x="6" y="8"/>
                    </a:lnTo>
                    <a:lnTo>
                      <a:pt x="23" y="11"/>
                    </a:lnTo>
                    <a:close/>
                  </a:path>
                </a:pathLst>
              </a:custGeom>
              <a:solidFill>
                <a:srgbClr val="E0E0E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7" name="Freeform 53"/>
              <p:cNvSpPr>
                <a:spLocks/>
              </p:cNvSpPr>
              <p:nvPr/>
            </p:nvSpPr>
            <p:spPr bwMode="auto">
              <a:xfrm>
                <a:off x="6780" y="9177"/>
                <a:ext cx="392" cy="9"/>
              </a:xfrm>
              <a:custGeom>
                <a:avLst/>
                <a:gdLst/>
                <a:ahLst/>
                <a:cxnLst>
                  <a:cxn ang="0">
                    <a:pos x="25" y="11"/>
                  </a:cxn>
                  <a:cxn ang="0">
                    <a:pos x="49" y="11"/>
                  </a:cxn>
                  <a:cxn ang="0">
                    <a:pos x="72" y="11"/>
                  </a:cxn>
                  <a:cxn ang="0">
                    <a:pos x="91" y="11"/>
                  </a:cxn>
                  <a:cxn ang="0">
                    <a:pos x="108" y="11"/>
                  </a:cxn>
                  <a:cxn ang="0">
                    <a:pos x="123" y="11"/>
                  </a:cxn>
                  <a:cxn ang="0">
                    <a:pos x="138" y="11"/>
                  </a:cxn>
                  <a:cxn ang="0">
                    <a:pos x="153" y="11"/>
                  </a:cxn>
                  <a:cxn ang="0">
                    <a:pos x="172" y="11"/>
                  </a:cxn>
                  <a:cxn ang="0">
                    <a:pos x="191" y="11"/>
                  </a:cxn>
                  <a:cxn ang="0">
                    <a:pos x="214" y="11"/>
                  </a:cxn>
                  <a:cxn ang="0">
                    <a:pos x="240" y="11"/>
                  </a:cxn>
                  <a:cxn ang="0">
                    <a:pos x="272" y="11"/>
                  </a:cxn>
                  <a:cxn ang="0">
                    <a:pos x="308" y="11"/>
                  </a:cxn>
                  <a:cxn ang="0">
                    <a:pos x="352" y="11"/>
                  </a:cxn>
                  <a:cxn ang="0">
                    <a:pos x="403" y="11"/>
                  </a:cxn>
                  <a:cxn ang="0">
                    <a:pos x="463" y="11"/>
                  </a:cxn>
                  <a:cxn ang="0">
                    <a:pos x="480" y="9"/>
                  </a:cxn>
                  <a:cxn ang="0">
                    <a:pos x="486" y="6"/>
                  </a:cxn>
                  <a:cxn ang="0">
                    <a:pos x="480" y="3"/>
                  </a:cxn>
                  <a:cxn ang="0">
                    <a:pos x="463" y="0"/>
                  </a:cxn>
                  <a:cxn ang="0">
                    <a:pos x="437" y="0"/>
                  </a:cxn>
                  <a:cxn ang="0">
                    <a:pos x="416" y="0"/>
                  </a:cxn>
                  <a:cxn ang="0">
                    <a:pos x="397" y="0"/>
                  </a:cxn>
                  <a:cxn ang="0">
                    <a:pos x="380" y="0"/>
                  </a:cxn>
                  <a:cxn ang="0">
                    <a:pos x="367" y="0"/>
                  </a:cxn>
                  <a:cxn ang="0">
                    <a:pos x="350" y="0"/>
                  </a:cxn>
                  <a:cxn ang="0">
                    <a:pos x="335" y="0"/>
                  </a:cxn>
                  <a:cxn ang="0">
                    <a:pos x="318" y="0"/>
                  </a:cxn>
                  <a:cxn ang="0">
                    <a:pos x="299" y="0"/>
                  </a:cxn>
                  <a:cxn ang="0">
                    <a:pos x="274" y="0"/>
                  </a:cxn>
                  <a:cxn ang="0">
                    <a:pos x="248" y="0"/>
                  </a:cxn>
                  <a:cxn ang="0">
                    <a:pos x="217" y="0"/>
                  </a:cxn>
                  <a:cxn ang="0">
                    <a:pos x="180" y="0"/>
                  </a:cxn>
                  <a:cxn ang="0">
                    <a:pos x="134" y="0"/>
                  </a:cxn>
                  <a:cxn ang="0">
                    <a:pos x="83" y="0"/>
                  </a:cxn>
                  <a:cxn ang="0">
                    <a:pos x="25" y="0"/>
                  </a:cxn>
                  <a:cxn ang="0">
                    <a:pos x="6" y="3"/>
                  </a:cxn>
                  <a:cxn ang="0">
                    <a:pos x="0" y="6"/>
                  </a:cxn>
                  <a:cxn ang="0">
                    <a:pos x="6" y="9"/>
                  </a:cxn>
                  <a:cxn ang="0">
                    <a:pos x="25" y="11"/>
                  </a:cxn>
                </a:cxnLst>
                <a:rect l="0" t="0" r="r" b="b"/>
                <a:pathLst>
                  <a:path w="486" h="11">
                    <a:moveTo>
                      <a:pt x="25" y="11"/>
                    </a:moveTo>
                    <a:lnTo>
                      <a:pt x="49" y="11"/>
                    </a:lnTo>
                    <a:lnTo>
                      <a:pt x="72" y="11"/>
                    </a:lnTo>
                    <a:lnTo>
                      <a:pt x="91" y="11"/>
                    </a:lnTo>
                    <a:lnTo>
                      <a:pt x="108" y="11"/>
                    </a:lnTo>
                    <a:lnTo>
                      <a:pt x="123" y="11"/>
                    </a:lnTo>
                    <a:lnTo>
                      <a:pt x="138" y="11"/>
                    </a:lnTo>
                    <a:lnTo>
                      <a:pt x="153" y="11"/>
                    </a:lnTo>
                    <a:lnTo>
                      <a:pt x="172" y="11"/>
                    </a:lnTo>
                    <a:lnTo>
                      <a:pt x="191" y="11"/>
                    </a:lnTo>
                    <a:lnTo>
                      <a:pt x="214" y="11"/>
                    </a:lnTo>
                    <a:lnTo>
                      <a:pt x="240" y="11"/>
                    </a:lnTo>
                    <a:lnTo>
                      <a:pt x="272" y="11"/>
                    </a:lnTo>
                    <a:lnTo>
                      <a:pt x="308" y="11"/>
                    </a:lnTo>
                    <a:lnTo>
                      <a:pt x="352" y="11"/>
                    </a:lnTo>
                    <a:lnTo>
                      <a:pt x="403" y="11"/>
                    </a:lnTo>
                    <a:lnTo>
                      <a:pt x="463" y="11"/>
                    </a:lnTo>
                    <a:lnTo>
                      <a:pt x="480" y="9"/>
                    </a:lnTo>
                    <a:lnTo>
                      <a:pt x="486" y="6"/>
                    </a:lnTo>
                    <a:lnTo>
                      <a:pt x="480" y="3"/>
                    </a:lnTo>
                    <a:lnTo>
                      <a:pt x="463" y="0"/>
                    </a:lnTo>
                    <a:lnTo>
                      <a:pt x="437" y="0"/>
                    </a:lnTo>
                    <a:lnTo>
                      <a:pt x="416" y="0"/>
                    </a:lnTo>
                    <a:lnTo>
                      <a:pt x="397" y="0"/>
                    </a:lnTo>
                    <a:lnTo>
                      <a:pt x="380" y="0"/>
                    </a:lnTo>
                    <a:lnTo>
                      <a:pt x="367" y="0"/>
                    </a:lnTo>
                    <a:lnTo>
                      <a:pt x="350" y="0"/>
                    </a:lnTo>
                    <a:lnTo>
                      <a:pt x="335" y="0"/>
                    </a:lnTo>
                    <a:lnTo>
                      <a:pt x="318" y="0"/>
                    </a:lnTo>
                    <a:lnTo>
                      <a:pt x="299" y="0"/>
                    </a:lnTo>
                    <a:lnTo>
                      <a:pt x="274" y="0"/>
                    </a:lnTo>
                    <a:lnTo>
                      <a:pt x="248" y="0"/>
                    </a:lnTo>
                    <a:lnTo>
                      <a:pt x="217" y="0"/>
                    </a:lnTo>
                    <a:lnTo>
                      <a:pt x="180" y="0"/>
                    </a:lnTo>
                    <a:lnTo>
                      <a:pt x="134" y="0"/>
                    </a:lnTo>
                    <a:lnTo>
                      <a:pt x="83" y="0"/>
                    </a:lnTo>
                    <a:lnTo>
                      <a:pt x="25" y="0"/>
                    </a:lnTo>
                    <a:lnTo>
                      <a:pt x="6" y="3"/>
                    </a:lnTo>
                    <a:lnTo>
                      <a:pt x="0" y="6"/>
                    </a:lnTo>
                    <a:lnTo>
                      <a:pt x="6" y="9"/>
                    </a:lnTo>
                    <a:lnTo>
                      <a:pt x="25" y="11"/>
                    </a:lnTo>
                    <a:close/>
                  </a:path>
                </a:pathLst>
              </a:custGeom>
              <a:solidFill>
                <a:srgbClr val="E5E5E5"/>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8" name="Freeform 54"/>
              <p:cNvSpPr>
                <a:spLocks/>
              </p:cNvSpPr>
              <p:nvPr/>
            </p:nvSpPr>
            <p:spPr bwMode="auto">
              <a:xfrm>
                <a:off x="6784" y="9177"/>
                <a:ext cx="385" cy="7"/>
              </a:xfrm>
              <a:custGeom>
                <a:avLst/>
                <a:gdLst/>
                <a:ahLst/>
                <a:cxnLst>
                  <a:cxn ang="0">
                    <a:pos x="23" y="9"/>
                  </a:cxn>
                  <a:cxn ang="0">
                    <a:pos x="47" y="9"/>
                  </a:cxn>
                  <a:cxn ang="0">
                    <a:pos x="68" y="9"/>
                  </a:cxn>
                  <a:cxn ang="0">
                    <a:pos x="87" y="9"/>
                  </a:cxn>
                  <a:cxn ang="0">
                    <a:pos x="106" y="9"/>
                  </a:cxn>
                  <a:cxn ang="0">
                    <a:pos x="119" y="9"/>
                  </a:cxn>
                  <a:cxn ang="0">
                    <a:pos x="136" y="9"/>
                  </a:cxn>
                  <a:cxn ang="0">
                    <a:pos x="151" y="9"/>
                  </a:cxn>
                  <a:cxn ang="0">
                    <a:pos x="168" y="9"/>
                  </a:cxn>
                  <a:cxn ang="0">
                    <a:pos x="187" y="9"/>
                  </a:cxn>
                  <a:cxn ang="0">
                    <a:pos x="210" y="9"/>
                  </a:cxn>
                  <a:cxn ang="0">
                    <a:pos x="236" y="9"/>
                  </a:cxn>
                  <a:cxn ang="0">
                    <a:pos x="266" y="9"/>
                  </a:cxn>
                  <a:cxn ang="0">
                    <a:pos x="304" y="9"/>
                  </a:cxn>
                  <a:cxn ang="0">
                    <a:pos x="348" y="9"/>
                  </a:cxn>
                  <a:cxn ang="0">
                    <a:pos x="397" y="9"/>
                  </a:cxn>
                  <a:cxn ang="0">
                    <a:pos x="455" y="9"/>
                  </a:cxn>
                  <a:cxn ang="0">
                    <a:pos x="472" y="8"/>
                  </a:cxn>
                  <a:cxn ang="0">
                    <a:pos x="478" y="5"/>
                  </a:cxn>
                  <a:cxn ang="0">
                    <a:pos x="474" y="2"/>
                  </a:cxn>
                  <a:cxn ang="0">
                    <a:pos x="455" y="0"/>
                  </a:cxn>
                  <a:cxn ang="0">
                    <a:pos x="431" y="0"/>
                  </a:cxn>
                  <a:cxn ang="0">
                    <a:pos x="410" y="0"/>
                  </a:cxn>
                  <a:cxn ang="0">
                    <a:pos x="391" y="0"/>
                  </a:cxn>
                  <a:cxn ang="0">
                    <a:pos x="376" y="0"/>
                  </a:cxn>
                  <a:cxn ang="0">
                    <a:pos x="361" y="0"/>
                  </a:cxn>
                  <a:cxn ang="0">
                    <a:pos x="346" y="0"/>
                  </a:cxn>
                  <a:cxn ang="0">
                    <a:pos x="329" y="0"/>
                  </a:cxn>
                  <a:cxn ang="0">
                    <a:pos x="312" y="0"/>
                  </a:cxn>
                  <a:cxn ang="0">
                    <a:pos x="293" y="0"/>
                  </a:cxn>
                  <a:cxn ang="0">
                    <a:pos x="270" y="0"/>
                  </a:cxn>
                  <a:cxn ang="0">
                    <a:pos x="244" y="0"/>
                  </a:cxn>
                  <a:cxn ang="0">
                    <a:pos x="213" y="0"/>
                  </a:cxn>
                  <a:cxn ang="0">
                    <a:pos x="176" y="0"/>
                  </a:cxn>
                  <a:cxn ang="0">
                    <a:pos x="132" y="0"/>
                  </a:cxn>
                  <a:cxn ang="0">
                    <a:pos x="81" y="0"/>
                  </a:cxn>
                  <a:cxn ang="0">
                    <a:pos x="23" y="0"/>
                  </a:cxn>
                  <a:cxn ang="0">
                    <a:pos x="6" y="2"/>
                  </a:cxn>
                  <a:cxn ang="0">
                    <a:pos x="0" y="5"/>
                  </a:cxn>
                  <a:cxn ang="0">
                    <a:pos x="6" y="8"/>
                  </a:cxn>
                  <a:cxn ang="0">
                    <a:pos x="23" y="9"/>
                  </a:cxn>
                </a:cxnLst>
                <a:rect l="0" t="0" r="r" b="b"/>
                <a:pathLst>
                  <a:path w="478" h="9">
                    <a:moveTo>
                      <a:pt x="23" y="9"/>
                    </a:moveTo>
                    <a:lnTo>
                      <a:pt x="47" y="9"/>
                    </a:lnTo>
                    <a:lnTo>
                      <a:pt x="68" y="9"/>
                    </a:lnTo>
                    <a:lnTo>
                      <a:pt x="87" y="9"/>
                    </a:lnTo>
                    <a:lnTo>
                      <a:pt x="106" y="9"/>
                    </a:lnTo>
                    <a:lnTo>
                      <a:pt x="119" y="9"/>
                    </a:lnTo>
                    <a:lnTo>
                      <a:pt x="136" y="9"/>
                    </a:lnTo>
                    <a:lnTo>
                      <a:pt x="151" y="9"/>
                    </a:lnTo>
                    <a:lnTo>
                      <a:pt x="168" y="9"/>
                    </a:lnTo>
                    <a:lnTo>
                      <a:pt x="187" y="9"/>
                    </a:lnTo>
                    <a:lnTo>
                      <a:pt x="210" y="9"/>
                    </a:lnTo>
                    <a:lnTo>
                      <a:pt x="236" y="9"/>
                    </a:lnTo>
                    <a:lnTo>
                      <a:pt x="266" y="9"/>
                    </a:lnTo>
                    <a:lnTo>
                      <a:pt x="304" y="9"/>
                    </a:lnTo>
                    <a:lnTo>
                      <a:pt x="348" y="9"/>
                    </a:lnTo>
                    <a:lnTo>
                      <a:pt x="397" y="9"/>
                    </a:lnTo>
                    <a:lnTo>
                      <a:pt x="455" y="9"/>
                    </a:lnTo>
                    <a:lnTo>
                      <a:pt x="472" y="8"/>
                    </a:lnTo>
                    <a:lnTo>
                      <a:pt x="478" y="5"/>
                    </a:lnTo>
                    <a:lnTo>
                      <a:pt x="474" y="2"/>
                    </a:lnTo>
                    <a:lnTo>
                      <a:pt x="455" y="0"/>
                    </a:lnTo>
                    <a:lnTo>
                      <a:pt x="431" y="0"/>
                    </a:lnTo>
                    <a:lnTo>
                      <a:pt x="410" y="0"/>
                    </a:lnTo>
                    <a:lnTo>
                      <a:pt x="391" y="0"/>
                    </a:lnTo>
                    <a:lnTo>
                      <a:pt x="376" y="0"/>
                    </a:lnTo>
                    <a:lnTo>
                      <a:pt x="361" y="0"/>
                    </a:lnTo>
                    <a:lnTo>
                      <a:pt x="346" y="0"/>
                    </a:lnTo>
                    <a:lnTo>
                      <a:pt x="329" y="0"/>
                    </a:lnTo>
                    <a:lnTo>
                      <a:pt x="312" y="0"/>
                    </a:lnTo>
                    <a:lnTo>
                      <a:pt x="293" y="0"/>
                    </a:lnTo>
                    <a:lnTo>
                      <a:pt x="270" y="0"/>
                    </a:lnTo>
                    <a:lnTo>
                      <a:pt x="244" y="0"/>
                    </a:lnTo>
                    <a:lnTo>
                      <a:pt x="213" y="0"/>
                    </a:lnTo>
                    <a:lnTo>
                      <a:pt x="176" y="0"/>
                    </a:lnTo>
                    <a:lnTo>
                      <a:pt x="132" y="0"/>
                    </a:lnTo>
                    <a:lnTo>
                      <a:pt x="81" y="0"/>
                    </a:lnTo>
                    <a:lnTo>
                      <a:pt x="23" y="0"/>
                    </a:lnTo>
                    <a:lnTo>
                      <a:pt x="6" y="2"/>
                    </a:lnTo>
                    <a:lnTo>
                      <a:pt x="0" y="5"/>
                    </a:lnTo>
                    <a:lnTo>
                      <a:pt x="6" y="8"/>
                    </a:lnTo>
                    <a:lnTo>
                      <a:pt x="23" y="9"/>
                    </a:lnTo>
                    <a:close/>
                  </a:path>
                </a:pathLst>
              </a:custGeom>
              <a:solidFill>
                <a:srgbClr val="EDEDE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9" name="Freeform 55"/>
              <p:cNvSpPr>
                <a:spLocks/>
              </p:cNvSpPr>
              <p:nvPr/>
            </p:nvSpPr>
            <p:spPr bwMode="auto">
              <a:xfrm>
                <a:off x="6787" y="9178"/>
                <a:ext cx="382" cy="6"/>
              </a:xfrm>
              <a:custGeom>
                <a:avLst/>
                <a:gdLst/>
                <a:ahLst/>
                <a:cxnLst>
                  <a:cxn ang="0">
                    <a:pos x="22" y="7"/>
                  </a:cxn>
                  <a:cxn ang="0">
                    <a:pos x="45" y="7"/>
                  </a:cxn>
                  <a:cxn ang="0">
                    <a:pos x="68" y="7"/>
                  </a:cxn>
                  <a:cxn ang="0">
                    <a:pos x="87" y="7"/>
                  </a:cxn>
                  <a:cxn ang="0">
                    <a:pos x="102" y="7"/>
                  </a:cxn>
                  <a:cxn ang="0">
                    <a:pos x="119" y="7"/>
                  </a:cxn>
                  <a:cxn ang="0">
                    <a:pos x="134" y="7"/>
                  </a:cxn>
                  <a:cxn ang="0">
                    <a:pos x="149" y="7"/>
                  </a:cxn>
                  <a:cxn ang="0">
                    <a:pos x="166" y="7"/>
                  </a:cxn>
                  <a:cxn ang="0">
                    <a:pos x="185" y="7"/>
                  </a:cxn>
                  <a:cxn ang="0">
                    <a:pos x="208" y="7"/>
                  </a:cxn>
                  <a:cxn ang="0">
                    <a:pos x="234" y="7"/>
                  </a:cxn>
                  <a:cxn ang="0">
                    <a:pos x="264" y="7"/>
                  </a:cxn>
                  <a:cxn ang="0">
                    <a:pos x="300" y="7"/>
                  </a:cxn>
                  <a:cxn ang="0">
                    <a:pos x="342" y="7"/>
                  </a:cxn>
                  <a:cxn ang="0">
                    <a:pos x="393" y="7"/>
                  </a:cxn>
                  <a:cxn ang="0">
                    <a:pos x="451" y="7"/>
                  </a:cxn>
                  <a:cxn ang="0">
                    <a:pos x="466" y="6"/>
                  </a:cxn>
                  <a:cxn ang="0">
                    <a:pos x="474" y="4"/>
                  </a:cxn>
                  <a:cxn ang="0">
                    <a:pos x="468" y="0"/>
                  </a:cxn>
                  <a:cxn ang="0">
                    <a:pos x="451" y="0"/>
                  </a:cxn>
                  <a:cxn ang="0">
                    <a:pos x="427" y="0"/>
                  </a:cxn>
                  <a:cxn ang="0">
                    <a:pos x="406" y="0"/>
                  </a:cxn>
                  <a:cxn ang="0">
                    <a:pos x="387" y="0"/>
                  </a:cxn>
                  <a:cxn ang="0">
                    <a:pos x="370" y="0"/>
                  </a:cxn>
                  <a:cxn ang="0">
                    <a:pos x="355" y="0"/>
                  </a:cxn>
                  <a:cxn ang="0">
                    <a:pos x="342" y="0"/>
                  </a:cxn>
                  <a:cxn ang="0">
                    <a:pos x="325" y="0"/>
                  </a:cxn>
                  <a:cxn ang="0">
                    <a:pos x="308" y="0"/>
                  </a:cxn>
                  <a:cxn ang="0">
                    <a:pos x="289" y="0"/>
                  </a:cxn>
                  <a:cxn ang="0">
                    <a:pos x="266" y="0"/>
                  </a:cxn>
                  <a:cxn ang="0">
                    <a:pos x="242" y="0"/>
                  </a:cxn>
                  <a:cxn ang="0">
                    <a:pos x="209" y="0"/>
                  </a:cxn>
                  <a:cxn ang="0">
                    <a:pos x="174" y="0"/>
                  </a:cxn>
                  <a:cxn ang="0">
                    <a:pos x="130" y="0"/>
                  </a:cxn>
                  <a:cxn ang="0">
                    <a:pos x="81" y="0"/>
                  </a:cxn>
                  <a:cxn ang="0">
                    <a:pos x="22" y="0"/>
                  </a:cxn>
                  <a:cxn ang="0">
                    <a:pos x="3" y="0"/>
                  </a:cxn>
                  <a:cxn ang="0">
                    <a:pos x="0" y="4"/>
                  </a:cxn>
                  <a:cxn ang="0">
                    <a:pos x="5" y="6"/>
                  </a:cxn>
                  <a:cxn ang="0">
                    <a:pos x="22" y="7"/>
                  </a:cxn>
                </a:cxnLst>
                <a:rect l="0" t="0" r="r" b="b"/>
                <a:pathLst>
                  <a:path w="474" h="7">
                    <a:moveTo>
                      <a:pt x="22" y="7"/>
                    </a:moveTo>
                    <a:lnTo>
                      <a:pt x="45" y="7"/>
                    </a:lnTo>
                    <a:lnTo>
                      <a:pt x="68" y="7"/>
                    </a:lnTo>
                    <a:lnTo>
                      <a:pt x="87" y="7"/>
                    </a:lnTo>
                    <a:lnTo>
                      <a:pt x="102" y="7"/>
                    </a:lnTo>
                    <a:lnTo>
                      <a:pt x="119" y="7"/>
                    </a:lnTo>
                    <a:lnTo>
                      <a:pt x="134" y="7"/>
                    </a:lnTo>
                    <a:lnTo>
                      <a:pt x="149" y="7"/>
                    </a:lnTo>
                    <a:lnTo>
                      <a:pt x="166" y="7"/>
                    </a:lnTo>
                    <a:lnTo>
                      <a:pt x="185" y="7"/>
                    </a:lnTo>
                    <a:lnTo>
                      <a:pt x="208" y="7"/>
                    </a:lnTo>
                    <a:lnTo>
                      <a:pt x="234" y="7"/>
                    </a:lnTo>
                    <a:lnTo>
                      <a:pt x="264" y="7"/>
                    </a:lnTo>
                    <a:lnTo>
                      <a:pt x="300" y="7"/>
                    </a:lnTo>
                    <a:lnTo>
                      <a:pt x="342" y="7"/>
                    </a:lnTo>
                    <a:lnTo>
                      <a:pt x="393" y="7"/>
                    </a:lnTo>
                    <a:lnTo>
                      <a:pt x="451" y="7"/>
                    </a:lnTo>
                    <a:lnTo>
                      <a:pt x="466" y="6"/>
                    </a:lnTo>
                    <a:lnTo>
                      <a:pt x="474" y="4"/>
                    </a:lnTo>
                    <a:lnTo>
                      <a:pt x="468" y="0"/>
                    </a:lnTo>
                    <a:lnTo>
                      <a:pt x="451" y="0"/>
                    </a:lnTo>
                    <a:lnTo>
                      <a:pt x="427" y="0"/>
                    </a:lnTo>
                    <a:lnTo>
                      <a:pt x="406" y="0"/>
                    </a:lnTo>
                    <a:lnTo>
                      <a:pt x="387" y="0"/>
                    </a:lnTo>
                    <a:lnTo>
                      <a:pt x="370" y="0"/>
                    </a:lnTo>
                    <a:lnTo>
                      <a:pt x="355" y="0"/>
                    </a:lnTo>
                    <a:lnTo>
                      <a:pt x="342" y="0"/>
                    </a:lnTo>
                    <a:lnTo>
                      <a:pt x="325" y="0"/>
                    </a:lnTo>
                    <a:lnTo>
                      <a:pt x="308" y="0"/>
                    </a:lnTo>
                    <a:lnTo>
                      <a:pt x="289" y="0"/>
                    </a:lnTo>
                    <a:lnTo>
                      <a:pt x="266" y="0"/>
                    </a:lnTo>
                    <a:lnTo>
                      <a:pt x="242" y="0"/>
                    </a:lnTo>
                    <a:lnTo>
                      <a:pt x="209" y="0"/>
                    </a:lnTo>
                    <a:lnTo>
                      <a:pt x="174" y="0"/>
                    </a:lnTo>
                    <a:lnTo>
                      <a:pt x="130" y="0"/>
                    </a:lnTo>
                    <a:lnTo>
                      <a:pt x="81" y="0"/>
                    </a:lnTo>
                    <a:lnTo>
                      <a:pt x="22" y="0"/>
                    </a:lnTo>
                    <a:lnTo>
                      <a:pt x="3" y="0"/>
                    </a:lnTo>
                    <a:lnTo>
                      <a:pt x="0" y="4"/>
                    </a:lnTo>
                    <a:lnTo>
                      <a:pt x="5" y="6"/>
                    </a:lnTo>
                    <a:lnTo>
                      <a:pt x="22" y="7"/>
                    </a:lnTo>
                    <a:close/>
                  </a:path>
                </a:pathLst>
              </a:custGeom>
              <a:solidFill>
                <a:srgbClr val="F2F2F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0" name="Freeform 56"/>
              <p:cNvSpPr>
                <a:spLocks/>
              </p:cNvSpPr>
              <p:nvPr/>
            </p:nvSpPr>
            <p:spPr bwMode="auto">
              <a:xfrm>
                <a:off x="6788" y="9179"/>
                <a:ext cx="378" cy="5"/>
              </a:xfrm>
              <a:custGeom>
                <a:avLst/>
                <a:gdLst/>
                <a:ahLst/>
                <a:cxnLst>
                  <a:cxn ang="0">
                    <a:pos x="22" y="6"/>
                  </a:cxn>
                  <a:cxn ang="0">
                    <a:pos x="47" y="6"/>
                  </a:cxn>
                  <a:cxn ang="0">
                    <a:pos x="66" y="6"/>
                  </a:cxn>
                  <a:cxn ang="0">
                    <a:pos x="87" y="6"/>
                  </a:cxn>
                  <a:cxn ang="0">
                    <a:pos x="102" y="6"/>
                  </a:cxn>
                  <a:cxn ang="0">
                    <a:pos x="119" y="6"/>
                  </a:cxn>
                  <a:cxn ang="0">
                    <a:pos x="132" y="6"/>
                  </a:cxn>
                  <a:cxn ang="0">
                    <a:pos x="149" y="6"/>
                  </a:cxn>
                  <a:cxn ang="0">
                    <a:pos x="164" y="6"/>
                  </a:cxn>
                  <a:cxn ang="0">
                    <a:pos x="183" y="6"/>
                  </a:cxn>
                  <a:cxn ang="0">
                    <a:pos x="206" y="6"/>
                  </a:cxn>
                  <a:cxn ang="0">
                    <a:pos x="232" y="6"/>
                  </a:cxn>
                  <a:cxn ang="0">
                    <a:pos x="262" y="6"/>
                  </a:cxn>
                  <a:cxn ang="0">
                    <a:pos x="298" y="6"/>
                  </a:cxn>
                  <a:cxn ang="0">
                    <a:pos x="340" y="6"/>
                  </a:cxn>
                  <a:cxn ang="0">
                    <a:pos x="389" y="6"/>
                  </a:cxn>
                  <a:cxn ang="0">
                    <a:pos x="446" y="6"/>
                  </a:cxn>
                  <a:cxn ang="0">
                    <a:pos x="463" y="5"/>
                  </a:cxn>
                  <a:cxn ang="0">
                    <a:pos x="468" y="3"/>
                  </a:cxn>
                  <a:cxn ang="0">
                    <a:pos x="463" y="2"/>
                  </a:cxn>
                  <a:cxn ang="0">
                    <a:pos x="446" y="0"/>
                  </a:cxn>
                  <a:cxn ang="0">
                    <a:pos x="423" y="0"/>
                  </a:cxn>
                  <a:cxn ang="0">
                    <a:pos x="402" y="0"/>
                  </a:cxn>
                  <a:cxn ang="0">
                    <a:pos x="383" y="0"/>
                  </a:cxn>
                  <a:cxn ang="0">
                    <a:pos x="368" y="0"/>
                  </a:cxn>
                  <a:cxn ang="0">
                    <a:pos x="353" y="0"/>
                  </a:cxn>
                  <a:cxn ang="0">
                    <a:pos x="338" y="0"/>
                  </a:cxn>
                  <a:cxn ang="0">
                    <a:pos x="323" y="0"/>
                  </a:cxn>
                  <a:cxn ang="0">
                    <a:pos x="306" y="0"/>
                  </a:cxn>
                  <a:cxn ang="0">
                    <a:pos x="287" y="0"/>
                  </a:cxn>
                  <a:cxn ang="0">
                    <a:pos x="264" y="0"/>
                  </a:cxn>
                  <a:cxn ang="0">
                    <a:pos x="240" y="0"/>
                  </a:cxn>
                  <a:cxn ang="0">
                    <a:pos x="207" y="0"/>
                  </a:cxn>
                  <a:cxn ang="0">
                    <a:pos x="172" y="0"/>
                  </a:cxn>
                  <a:cxn ang="0">
                    <a:pos x="128" y="0"/>
                  </a:cxn>
                  <a:cxn ang="0">
                    <a:pos x="79" y="0"/>
                  </a:cxn>
                  <a:cxn ang="0">
                    <a:pos x="22" y="0"/>
                  </a:cxn>
                  <a:cxn ang="0">
                    <a:pos x="5" y="2"/>
                  </a:cxn>
                  <a:cxn ang="0">
                    <a:pos x="0" y="3"/>
                  </a:cxn>
                  <a:cxn ang="0">
                    <a:pos x="5" y="5"/>
                  </a:cxn>
                  <a:cxn ang="0">
                    <a:pos x="22" y="6"/>
                  </a:cxn>
                </a:cxnLst>
                <a:rect l="0" t="0" r="r" b="b"/>
                <a:pathLst>
                  <a:path w="468" h="6">
                    <a:moveTo>
                      <a:pt x="22" y="6"/>
                    </a:moveTo>
                    <a:lnTo>
                      <a:pt x="47" y="6"/>
                    </a:lnTo>
                    <a:lnTo>
                      <a:pt x="66" y="6"/>
                    </a:lnTo>
                    <a:lnTo>
                      <a:pt x="87" y="6"/>
                    </a:lnTo>
                    <a:lnTo>
                      <a:pt x="102" y="6"/>
                    </a:lnTo>
                    <a:lnTo>
                      <a:pt x="119" y="6"/>
                    </a:lnTo>
                    <a:lnTo>
                      <a:pt x="132" y="6"/>
                    </a:lnTo>
                    <a:lnTo>
                      <a:pt x="149" y="6"/>
                    </a:lnTo>
                    <a:lnTo>
                      <a:pt x="164" y="6"/>
                    </a:lnTo>
                    <a:lnTo>
                      <a:pt x="183" y="6"/>
                    </a:lnTo>
                    <a:lnTo>
                      <a:pt x="206" y="6"/>
                    </a:lnTo>
                    <a:lnTo>
                      <a:pt x="232" y="6"/>
                    </a:lnTo>
                    <a:lnTo>
                      <a:pt x="262" y="6"/>
                    </a:lnTo>
                    <a:lnTo>
                      <a:pt x="298" y="6"/>
                    </a:lnTo>
                    <a:lnTo>
                      <a:pt x="340" y="6"/>
                    </a:lnTo>
                    <a:lnTo>
                      <a:pt x="389" y="6"/>
                    </a:lnTo>
                    <a:lnTo>
                      <a:pt x="446" y="6"/>
                    </a:lnTo>
                    <a:lnTo>
                      <a:pt x="463" y="5"/>
                    </a:lnTo>
                    <a:lnTo>
                      <a:pt x="468" y="3"/>
                    </a:lnTo>
                    <a:lnTo>
                      <a:pt x="463" y="2"/>
                    </a:lnTo>
                    <a:lnTo>
                      <a:pt x="446" y="0"/>
                    </a:lnTo>
                    <a:lnTo>
                      <a:pt x="423" y="0"/>
                    </a:lnTo>
                    <a:lnTo>
                      <a:pt x="402" y="0"/>
                    </a:lnTo>
                    <a:lnTo>
                      <a:pt x="383" y="0"/>
                    </a:lnTo>
                    <a:lnTo>
                      <a:pt x="368" y="0"/>
                    </a:lnTo>
                    <a:lnTo>
                      <a:pt x="353" y="0"/>
                    </a:lnTo>
                    <a:lnTo>
                      <a:pt x="338" y="0"/>
                    </a:lnTo>
                    <a:lnTo>
                      <a:pt x="323" y="0"/>
                    </a:lnTo>
                    <a:lnTo>
                      <a:pt x="306" y="0"/>
                    </a:lnTo>
                    <a:lnTo>
                      <a:pt x="287" y="0"/>
                    </a:lnTo>
                    <a:lnTo>
                      <a:pt x="264" y="0"/>
                    </a:lnTo>
                    <a:lnTo>
                      <a:pt x="240" y="0"/>
                    </a:lnTo>
                    <a:lnTo>
                      <a:pt x="207" y="0"/>
                    </a:lnTo>
                    <a:lnTo>
                      <a:pt x="172" y="0"/>
                    </a:lnTo>
                    <a:lnTo>
                      <a:pt x="128" y="0"/>
                    </a:lnTo>
                    <a:lnTo>
                      <a:pt x="79" y="0"/>
                    </a:lnTo>
                    <a:lnTo>
                      <a:pt x="22" y="0"/>
                    </a:lnTo>
                    <a:lnTo>
                      <a:pt x="5" y="2"/>
                    </a:lnTo>
                    <a:lnTo>
                      <a:pt x="0" y="3"/>
                    </a:lnTo>
                    <a:lnTo>
                      <a:pt x="5" y="5"/>
                    </a:lnTo>
                    <a:lnTo>
                      <a:pt x="22" y="6"/>
                    </a:lnTo>
                    <a:close/>
                  </a:path>
                </a:pathLst>
              </a:custGeom>
              <a:solidFill>
                <a:srgbClr val="F9F9F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1" name="Freeform 57"/>
              <p:cNvSpPr>
                <a:spLocks/>
              </p:cNvSpPr>
              <p:nvPr/>
            </p:nvSpPr>
            <p:spPr bwMode="auto">
              <a:xfrm>
                <a:off x="6794" y="9181"/>
                <a:ext cx="375" cy="3"/>
              </a:xfrm>
              <a:custGeom>
                <a:avLst/>
                <a:gdLst/>
                <a:ahLst/>
                <a:cxnLst>
                  <a:cxn ang="0">
                    <a:pos x="21" y="4"/>
                  </a:cxn>
                  <a:cxn ang="0">
                    <a:pos x="442" y="4"/>
                  </a:cxn>
                  <a:cxn ang="0">
                    <a:pos x="457" y="3"/>
                  </a:cxn>
                  <a:cxn ang="0">
                    <a:pos x="465" y="1"/>
                  </a:cxn>
                  <a:cxn ang="0">
                    <a:pos x="459" y="0"/>
                  </a:cxn>
                  <a:cxn ang="0">
                    <a:pos x="442" y="0"/>
                  </a:cxn>
                  <a:cxn ang="0">
                    <a:pos x="21" y="0"/>
                  </a:cxn>
                  <a:cxn ang="0">
                    <a:pos x="6" y="0"/>
                  </a:cxn>
                  <a:cxn ang="0">
                    <a:pos x="0" y="1"/>
                  </a:cxn>
                  <a:cxn ang="0">
                    <a:pos x="6" y="3"/>
                  </a:cxn>
                  <a:cxn ang="0">
                    <a:pos x="21" y="4"/>
                  </a:cxn>
                </a:cxnLst>
                <a:rect l="0" t="0" r="r" b="b"/>
                <a:pathLst>
                  <a:path w="465" h="4">
                    <a:moveTo>
                      <a:pt x="21" y="4"/>
                    </a:moveTo>
                    <a:lnTo>
                      <a:pt x="442" y="4"/>
                    </a:lnTo>
                    <a:lnTo>
                      <a:pt x="457" y="3"/>
                    </a:lnTo>
                    <a:lnTo>
                      <a:pt x="465" y="1"/>
                    </a:lnTo>
                    <a:lnTo>
                      <a:pt x="459" y="0"/>
                    </a:lnTo>
                    <a:lnTo>
                      <a:pt x="442" y="0"/>
                    </a:lnTo>
                    <a:lnTo>
                      <a:pt x="21" y="0"/>
                    </a:lnTo>
                    <a:lnTo>
                      <a:pt x="6" y="0"/>
                    </a:lnTo>
                    <a:lnTo>
                      <a:pt x="0" y="1"/>
                    </a:lnTo>
                    <a:lnTo>
                      <a:pt x="6" y="3"/>
                    </a:lnTo>
                    <a:lnTo>
                      <a:pt x="21"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8" name="Rectangle 74"/>
              <p:cNvSpPr>
                <a:spLocks noChangeArrowheads="1"/>
              </p:cNvSpPr>
              <p:nvPr/>
            </p:nvSpPr>
            <p:spPr bwMode="auto">
              <a:xfrm>
                <a:off x="5841" y="8583"/>
                <a:ext cx="1894" cy="781"/>
              </a:xfrm>
              <a:prstGeom prst="rect">
                <a:avLst/>
              </a:prstGeom>
              <a:no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48" name="Freeform 147"/>
            <p:cNvSpPr/>
            <p:nvPr/>
          </p:nvSpPr>
          <p:spPr>
            <a:xfrm>
              <a:off x="6030552" y="808748"/>
              <a:ext cx="2266366" cy="2360798"/>
            </a:xfrm>
            <a:custGeom>
              <a:avLst/>
              <a:gdLst>
                <a:gd name="connsiteX0" fmla="*/ 0 w 2266366"/>
                <a:gd name="connsiteY0" fmla="*/ 10285 h 2360798"/>
                <a:gd name="connsiteX1" fmla="*/ 134636 w 2266366"/>
                <a:gd name="connsiteY1" fmla="*/ 10285 h 2360798"/>
                <a:gd name="connsiteX2" fmla="*/ 157075 w 2266366"/>
                <a:gd name="connsiteY2" fmla="*/ 15895 h 2360798"/>
                <a:gd name="connsiteX3" fmla="*/ 207563 w 2266366"/>
                <a:gd name="connsiteY3" fmla="*/ 21505 h 2360798"/>
                <a:gd name="connsiteX4" fmla="*/ 235612 w 2266366"/>
                <a:gd name="connsiteY4" fmla="*/ 27115 h 2360798"/>
                <a:gd name="connsiteX5" fmla="*/ 286101 w 2266366"/>
                <a:gd name="connsiteY5" fmla="*/ 32724 h 2360798"/>
                <a:gd name="connsiteX6" fmla="*/ 302930 w 2266366"/>
                <a:gd name="connsiteY6" fmla="*/ 38334 h 2360798"/>
                <a:gd name="connsiteX7" fmla="*/ 347809 w 2266366"/>
                <a:gd name="connsiteY7" fmla="*/ 43944 h 2360798"/>
                <a:gd name="connsiteX8" fmla="*/ 364638 w 2266366"/>
                <a:gd name="connsiteY8" fmla="*/ 55164 h 2360798"/>
                <a:gd name="connsiteX9" fmla="*/ 387077 w 2266366"/>
                <a:gd name="connsiteY9" fmla="*/ 66383 h 2360798"/>
                <a:gd name="connsiteX10" fmla="*/ 476835 w 2266366"/>
                <a:gd name="connsiteY10" fmla="*/ 122481 h 2360798"/>
                <a:gd name="connsiteX11" fmla="*/ 493664 w 2266366"/>
                <a:gd name="connsiteY11" fmla="*/ 139311 h 2360798"/>
                <a:gd name="connsiteX12" fmla="*/ 510493 w 2266366"/>
                <a:gd name="connsiteY12" fmla="*/ 150531 h 2360798"/>
                <a:gd name="connsiteX13" fmla="*/ 527323 w 2266366"/>
                <a:gd name="connsiteY13" fmla="*/ 172970 h 2360798"/>
                <a:gd name="connsiteX14" fmla="*/ 549762 w 2266366"/>
                <a:gd name="connsiteY14" fmla="*/ 184189 h 2360798"/>
                <a:gd name="connsiteX15" fmla="*/ 583421 w 2266366"/>
                <a:gd name="connsiteY15" fmla="*/ 212239 h 2360798"/>
                <a:gd name="connsiteX16" fmla="*/ 600250 w 2266366"/>
                <a:gd name="connsiteY16" fmla="*/ 223458 h 2360798"/>
                <a:gd name="connsiteX17" fmla="*/ 650739 w 2266366"/>
                <a:gd name="connsiteY17" fmla="*/ 279556 h 2360798"/>
                <a:gd name="connsiteX18" fmla="*/ 667568 w 2266366"/>
                <a:gd name="connsiteY18" fmla="*/ 296386 h 2360798"/>
                <a:gd name="connsiteX19" fmla="*/ 678788 w 2266366"/>
                <a:gd name="connsiteY19" fmla="*/ 313215 h 2360798"/>
                <a:gd name="connsiteX20" fmla="*/ 695617 w 2266366"/>
                <a:gd name="connsiteY20" fmla="*/ 330045 h 2360798"/>
                <a:gd name="connsiteX21" fmla="*/ 706837 w 2266366"/>
                <a:gd name="connsiteY21" fmla="*/ 352484 h 2360798"/>
                <a:gd name="connsiteX22" fmla="*/ 740496 w 2266366"/>
                <a:gd name="connsiteY22" fmla="*/ 386143 h 2360798"/>
                <a:gd name="connsiteX23" fmla="*/ 768545 w 2266366"/>
                <a:gd name="connsiteY23" fmla="*/ 425412 h 2360798"/>
                <a:gd name="connsiteX24" fmla="*/ 802204 w 2266366"/>
                <a:gd name="connsiteY24" fmla="*/ 470290 h 2360798"/>
                <a:gd name="connsiteX25" fmla="*/ 830253 w 2266366"/>
                <a:gd name="connsiteY25" fmla="*/ 503949 h 2360798"/>
                <a:gd name="connsiteX26" fmla="*/ 858302 w 2266366"/>
                <a:gd name="connsiteY26" fmla="*/ 543218 h 2360798"/>
                <a:gd name="connsiteX27" fmla="*/ 863912 w 2266366"/>
                <a:gd name="connsiteY27" fmla="*/ 560047 h 2360798"/>
                <a:gd name="connsiteX28" fmla="*/ 875131 w 2266366"/>
                <a:gd name="connsiteY28" fmla="*/ 576877 h 2360798"/>
                <a:gd name="connsiteX29" fmla="*/ 886351 w 2266366"/>
                <a:gd name="connsiteY29" fmla="*/ 610535 h 2360798"/>
                <a:gd name="connsiteX30" fmla="*/ 903181 w 2266366"/>
                <a:gd name="connsiteY30" fmla="*/ 644194 h 2360798"/>
                <a:gd name="connsiteX31" fmla="*/ 914400 w 2266366"/>
                <a:gd name="connsiteY31" fmla="*/ 661024 h 2360798"/>
                <a:gd name="connsiteX32" fmla="*/ 925620 w 2266366"/>
                <a:gd name="connsiteY32" fmla="*/ 694683 h 2360798"/>
                <a:gd name="connsiteX33" fmla="*/ 931230 w 2266366"/>
                <a:gd name="connsiteY33" fmla="*/ 717122 h 2360798"/>
                <a:gd name="connsiteX34" fmla="*/ 953669 w 2266366"/>
                <a:gd name="connsiteY34" fmla="*/ 750781 h 2360798"/>
                <a:gd name="connsiteX35" fmla="*/ 959279 w 2266366"/>
                <a:gd name="connsiteY35" fmla="*/ 767610 h 2360798"/>
                <a:gd name="connsiteX36" fmla="*/ 964888 w 2266366"/>
                <a:gd name="connsiteY36" fmla="*/ 790050 h 2360798"/>
                <a:gd name="connsiteX37" fmla="*/ 987328 w 2266366"/>
                <a:gd name="connsiteY37" fmla="*/ 829318 h 2360798"/>
                <a:gd name="connsiteX38" fmla="*/ 998547 w 2266366"/>
                <a:gd name="connsiteY38" fmla="*/ 862977 h 2360798"/>
                <a:gd name="connsiteX39" fmla="*/ 1004157 w 2266366"/>
                <a:gd name="connsiteY39" fmla="*/ 879807 h 2360798"/>
                <a:gd name="connsiteX40" fmla="*/ 1015377 w 2266366"/>
                <a:gd name="connsiteY40" fmla="*/ 896636 h 2360798"/>
                <a:gd name="connsiteX41" fmla="*/ 1032206 w 2266366"/>
                <a:gd name="connsiteY41" fmla="*/ 958344 h 2360798"/>
                <a:gd name="connsiteX42" fmla="*/ 1043426 w 2266366"/>
                <a:gd name="connsiteY42" fmla="*/ 975173 h 2360798"/>
                <a:gd name="connsiteX43" fmla="*/ 1060255 w 2266366"/>
                <a:gd name="connsiteY43" fmla="*/ 1042491 h 2360798"/>
                <a:gd name="connsiteX44" fmla="*/ 1077085 w 2266366"/>
                <a:gd name="connsiteY44" fmla="*/ 1098589 h 2360798"/>
                <a:gd name="connsiteX45" fmla="*/ 1099524 w 2266366"/>
                <a:gd name="connsiteY45" fmla="*/ 1154688 h 2360798"/>
                <a:gd name="connsiteX46" fmla="*/ 1105134 w 2266366"/>
                <a:gd name="connsiteY46" fmla="*/ 1182737 h 2360798"/>
                <a:gd name="connsiteX47" fmla="*/ 1116354 w 2266366"/>
                <a:gd name="connsiteY47" fmla="*/ 1216396 h 2360798"/>
                <a:gd name="connsiteX48" fmla="*/ 1121963 w 2266366"/>
                <a:gd name="connsiteY48" fmla="*/ 1233225 h 2360798"/>
                <a:gd name="connsiteX49" fmla="*/ 1127573 w 2266366"/>
                <a:gd name="connsiteY49" fmla="*/ 1250054 h 2360798"/>
                <a:gd name="connsiteX50" fmla="*/ 1133183 w 2266366"/>
                <a:gd name="connsiteY50" fmla="*/ 1266884 h 2360798"/>
                <a:gd name="connsiteX51" fmla="*/ 1144403 w 2266366"/>
                <a:gd name="connsiteY51" fmla="*/ 1334202 h 2360798"/>
                <a:gd name="connsiteX52" fmla="*/ 1150012 w 2266366"/>
                <a:gd name="connsiteY52" fmla="*/ 1367861 h 2360798"/>
                <a:gd name="connsiteX53" fmla="*/ 1172452 w 2266366"/>
                <a:gd name="connsiteY53" fmla="*/ 1423959 h 2360798"/>
                <a:gd name="connsiteX54" fmla="*/ 1189281 w 2266366"/>
                <a:gd name="connsiteY54" fmla="*/ 1485667 h 2360798"/>
                <a:gd name="connsiteX55" fmla="*/ 1189281 w 2266366"/>
                <a:gd name="connsiteY55" fmla="*/ 1485667 h 2360798"/>
                <a:gd name="connsiteX56" fmla="*/ 1200501 w 2266366"/>
                <a:gd name="connsiteY56" fmla="*/ 1524935 h 2360798"/>
                <a:gd name="connsiteX57" fmla="*/ 1211720 w 2266366"/>
                <a:gd name="connsiteY57" fmla="*/ 1575424 h 2360798"/>
                <a:gd name="connsiteX58" fmla="*/ 1234160 w 2266366"/>
                <a:gd name="connsiteY58" fmla="*/ 1653961 h 2360798"/>
                <a:gd name="connsiteX59" fmla="*/ 1245379 w 2266366"/>
                <a:gd name="connsiteY59" fmla="*/ 1676400 h 2360798"/>
                <a:gd name="connsiteX60" fmla="*/ 1256599 w 2266366"/>
                <a:gd name="connsiteY60" fmla="*/ 1715669 h 2360798"/>
                <a:gd name="connsiteX61" fmla="*/ 1279038 w 2266366"/>
                <a:gd name="connsiteY61" fmla="*/ 1754938 h 2360798"/>
                <a:gd name="connsiteX62" fmla="*/ 1290258 w 2266366"/>
                <a:gd name="connsiteY62" fmla="*/ 1777377 h 2360798"/>
                <a:gd name="connsiteX63" fmla="*/ 1295868 w 2266366"/>
                <a:gd name="connsiteY63" fmla="*/ 1794207 h 2360798"/>
                <a:gd name="connsiteX64" fmla="*/ 1307087 w 2266366"/>
                <a:gd name="connsiteY64" fmla="*/ 1839085 h 2360798"/>
                <a:gd name="connsiteX65" fmla="*/ 1323917 w 2266366"/>
                <a:gd name="connsiteY65" fmla="*/ 1867134 h 2360798"/>
                <a:gd name="connsiteX66" fmla="*/ 1335136 w 2266366"/>
                <a:gd name="connsiteY66" fmla="*/ 1900793 h 2360798"/>
                <a:gd name="connsiteX67" fmla="*/ 1357576 w 2266366"/>
                <a:gd name="connsiteY67" fmla="*/ 1940062 h 2360798"/>
                <a:gd name="connsiteX68" fmla="*/ 1368795 w 2266366"/>
                <a:gd name="connsiteY68" fmla="*/ 1973721 h 2360798"/>
                <a:gd name="connsiteX69" fmla="*/ 1391235 w 2266366"/>
                <a:gd name="connsiteY69" fmla="*/ 2012989 h 2360798"/>
                <a:gd name="connsiteX70" fmla="*/ 1408064 w 2266366"/>
                <a:gd name="connsiteY70" fmla="*/ 2052258 h 2360798"/>
                <a:gd name="connsiteX71" fmla="*/ 1413674 w 2266366"/>
                <a:gd name="connsiteY71" fmla="*/ 2069088 h 2360798"/>
                <a:gd name="connsiteX72" fmla="*/ 1436113 w 2266366"/>
                <a:gd name="connsiteY72" fmla="*/ 2102746 h 2360798"/>
                <a:gd name="connsiteX73" fmla="*/ 1458552 w 2266366"/>
                <a:gd name="connsiteY73" fmla="*/ 2136405 h 2360798"/>
                <a:gd name="connsiteX74" fmla="*/ 1469772 w 2266366"/>
                <a:gd name="connsiteY74" fmla="*/ 2153235 h 2360798"/>
                <a:gd name="connsiteX75" fmla="*/ 1486601 w 2266366"/>
                <a:gd name="connsiteY75" fmla="*/ 2164454 h 2360798"/>
                <a:gd name="connsiteX76" fmla="*/ 1492211 w 2266366"/>
                <a:gd name="connsiteY76" fmla="*/ 2181284 h 2360798"/>
                <a:gd name="connsiteX77" fmla="*/ 1537090 w 2266366"/>
                <a:gd name="connsiteY77" fmla="*/ 2220553 h 2360798"/>
                <a:gd name="connsiteX78" fmla="*/ 1553919 w 2266366"/>
                <a:gd name="connsiteY78" fmla="*/ 2231772 h 2360798"/>
                <a:gd name="connsiteX79" fmla="*/ 1570749 w 2266366"/>
                <a:gd name="connsiteY79" fmla="*/ 2242992 h 2360798"/>
                <a:gd name="connsiteX80" fmla="*/ 1610017 w 2266366"/>
                <a:gd name="connsiteY80" fmla="*/ 2282261 h 2360798"/>
                <a:gd name="connsiteX81" fmla="*/ 1621237 w 2266366"/>
                <a:gd name="connsiteY81" fmla="*/ 2299090 h 2360798"/>
                <a:gd name="connsiteX82" fmla="*/ 1682945 w 2266366"/>
                <a:gd name="connsiteY82" fmla="*/ 2315919 h 2360798"/>
                <a:gd name="connsiteX83" fmla="*/ 1716604 w 2266366"/>
                <a:gd name="connsiteY83" fmla="*/ 2327139 h 2360798"/>
                <a:gd name="connsiteX84" fmla="*/ 1755873 w 2266366"/>
                <a:gd name="connsiteY84" fmla="*/ 2338359 h 2360798"/>
                <a:gd name="connsiteX85" fmla="*/ 1778312 w 2266366"/>
                <a:gd name="connsiteY85" fmla="*/ 2349578 h 2360798"/>
                <a:gd name="connsiteX86" fmla="*/ 1800751 w 2266366"/>
                <a:gd name="connsiteY86" fmla="*/ 2355188 h 2360798"/>
                <a:gd name="connsiteX87" fmla="*/ 1817581 w 2266366"/>
                <a:gd name="connsiteY87" fmla="*/ 2360798 h 2360798"/>
                <a:gd name="connsiteX88" fmla="*/ 1940996 w 2266366"/>
                <a:gd name="connsiteY88" fmla="*/ 2355188 h 2360798"/>
                <a:gd name="connsiteX89" fmla="*/ 1969046 w 2266366"/>
                <a:gd name="connsiteY89" fmla="*/ 2343969 h 2360798"/>
                <a:gd name="connsiteX90" fmla="*/ 2002704 w 2266366"/>
                <a:gd name="connsiteY90" fmla="*/ 2332749 h 2360798"/>
                <a:gd name="connsiteX91" fmla="*/ 2041973 w 2266366"/>
                <a:gd name="connsiteY91" fmla="*/ 2304700 h 2360798"/>
                <a:gd name="connsiteX92" fmla="*/ 2081242 w 2266366"/>
                <a:gd name="connsiteY92" fmla="*/ 2276651 h 2360798"/>
                <a:gd name="connsiteX93" fmla="*/ 2098071 w 2266366"/>
                <a:gd name="connsiteY93" fmla="*/ 2271041 h 2360798"/>
                <a:gd name="connsiteX94" fmla="*/ 2131730 w 2266366"/>
                <a:gd name="connsiteY94" fmla="*/ 2248602 h 2360798"/>
                <a:gd name="connsiteX95" fmla="*/ 2148560 w 2266366"/>
                <a:gd name="connsiteY95" fmla="*/ 2237382 h 2360798"/>
                <a:gd name="connsiteX96" fmla="*/ 2159779 w 2266366"/>
                <a:gd name="connsiteY96" fmla="*/ 2220553 h 2360798"/>
                <a:gd name="connsiteX97" fmla="*/ 2176609 w 2266366"/>
                <a:gd name="connsiteY97" fmla="*/ 2209333 h 2360798"/>
                <a:gd name="connsiteX98" fmla="*/ 2182219 w 2266366"/>
                <a:gd name="connsiteY98" fmla="*/ 2186894 h 2360798"/>
                <a:gd name="connsiteX99" fmla="*/ 2193438 w 2266366"/>
                <a:gd name="connsiteY99" fmla="*/ 2164454 h 2360798"/>
                <a:gd name="connsiteX100" fmla="*/ 2210268 w 2266366"/>
                <a:gd name="connsiteY100" fmla="*/ 2130796 h 2360798"/>
                <a:gd name="connsiteX101" fmla="*/ 2232707 w 2266366"/>
                <a:gd name="connsiteY101" fmla="*/ 2080307 h 2360798"/>
                <a:gd name="connsiteX102" fmla="*/ 2238317 w 2266366"/>
                <a:gd name="connsiteY102" fmla="*/ 2052258 h 2360798"/>
                <a:gd name="connsiteX103" fmla="*/ 2249536 w 2266366"/>
                <a:gd name="connsiteY103" fmla="*/ 1973721 h 2360798"/>
                <a:gd name="connsiteX104" fmla="*/ 2255146 w 2266366"/>
                <a:gd name="connsiteY104" fmla="*/ 1771767 h 2360798"/>
                <a:gd name="connsiteX105" fmla="*/ 2260756 w 2266366"/>
                <a:gd name="connsiteY105" fmla="*/ 1721279 h 2360798"/>
                <a:gd name="connsiteX106" fmla="*/ 2266366 w 2266366"/>
                <a:gd name="connsiteY106" fmla="*/ 1631522 h 2360798"/>
                <a:gd name="connsiteX107" fmla="*/ 2260756 w 2266366"/>
                <a:gd name="connsiteY107" fmla="*/ 1317372 h 2360798"/>
                <a:gd name="connsiteX108" fmla="*/ 2255146 w 2266366"/>
                <a:gd name="connsiteY108" fmla="*/ 1294933 h 2360798"/>
                <a:gd name="connsiteX109" fmla="*/ 2249536 w 2266366"/>
                <a:gd name="connsiteY109" fmla="*/ 1244445 h 2360798"/>
                <a:gd name="connsiteX110" fmla="*/ 2243927 w 2266366"/>
                <a:gd name="connsiteY110" fmla="*/ 1205176 h 2360798"/>
                <a:gd name="connsiteX111" fmla="*/ 2227097 w 2266366"/>
                <a:gd name="connsiteY111" fmla="*/ 1154688 h 2360798"/>
                <a:gd name="connsiteX112" fmla="*/ 2221487 w 2266366"/>
                <a:gd name="connsiteY112" fmla="*/ 1132248 h 2360798"/>
                <a:gd name="connsiteX113" fmla="*/ 2210268 w 2266366"/>
                <a:gd name="connsiteY113" fmla="*/ 1109809 h 2360798"/>
                <a:gd name="connsiteX114" fmla="*/ 2199048 w 2266366"/>
                <a:gd name="connsiteY114" fmla="*/ 1076150 h 2360798"/>
                <a:gd name="connsiteX115" fmla="*/ 2204658 w 2266366"/>
                <a:gd name="connsiteY115" fmla="*/ 930295 h 2360798"/>
                <a:gd name="connsiteX116" fmla="*/ 2210268 w 2266366"/>
                <a:gd name="connsiteY116" fmla="*/ 885416 h 2360798"/>
                <a:gd name="connsiteX117" fmla="*/ 2204658 w 2266366"/>
                <a:gd name="connsiteY117" fmla="*/ 649804 h 2360798"/>
                <a:gd name="connsiteX118" fmla="*/ 2187828 w 2266366"/>
                <a:gd name="connsiteY118" fmla="*/ 599316 h 2360798"/>
                <a:gd name="connsiteX119" fmla="*/ 2182219 w 2266366"/>
                <a:gd name="connsiteY119" fmla="*/ 576877 h 2360798"/>
                <a:gd name="connsiteX120" fmla="*/ 2165389 w 2266366"/>
                <a:gd name="connsiteY120" fmla="*/ 526388 h 2360798"/>
                <a:gd name="connsiteX121" fmla="*/ 2154169 w 2266366"/>
                <a:gd name="connsiteY121" fmla="*/ 492729 h 2360798"/>
                <a:gd name="connsiteX122" fmla="*/ 2142950 w 2266366"/>
                <a:gd name="connsiteY122" fmla="*/ 447851 h 2360798"/>
                <a:gd name="connsiteX123" fmla="*/ 2137340 w 2266366"/>
                <a:gd name="connsiteY123" fmla="*/ 431021 h 2360798"/>
                <a:gd name="connsiteX124" fmla="*/ 2131730 w 2266366"/>
                <a:gd name="connsiteY124" fmla="*/ 397362 h 2360798"/>
                <a:gd name="connsiteX125" fmla="*/ 2120511 w 2266366"/>
                <a:gd name="connsiteY125" fmla="*/ 363704 h 2360798"/>
                <a:gd name="connsiteX126" fmla="*/ 2109291 w 2266366"/>
                <a:gd name="connsiteY126" fmla="*/ 324435 h 236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2266366" h="2360798">
                  <a:moveTo>
                    <a:pt x="0" y="10285"/>
                  </a:moveTo>
                  <a:cubicBezTo>
                    <a:pt x="61709" y="0"/>
                    <a:pt x="37721" y="1474"/>
                    <a:pt x="134636" y="10285"/>
                  </a:cubicBezTo>
                  <a:cubicBezTo>
                    <a:pt x="142314" y="10983"/>
                    <a:pt x="149455" y="14723"/>
                    <a:pt x="157075" y="15895"/>
                  </a:cubicBezTo>
                  <a:cubicBezTo>
                    <a:pt x="173811" y="18470"/>
                    <a:pt x="190800" y="19110"/>
                    <a:pt x="207563" y="21505"/>
                  </a:cubicBezTo>
                  <a:cubicBezTo>
                    <a:pt x="217002" y="22853"/>
                    <a:pt x="226173" y="25767"/>
                    <a:pt x="235612" y="27115"/>
                  </a:cubicBezTo>
                  <a:cubicBezTo>
                    <a:pt x="252375" y="29510"/>
                    <a:pt x="269271" y="30854"/>
                    <a:pt x="286101" y="32724"/>
                  </a:cubicBezTo>
                  <a:cubicBezTo>
                    <a:pt x="291711" y="34594"/>
                    <a:pt x="297112" y="37276"/>
                    <a:pt x="302930" y="38334"/>
                  </a:cubicBezTo>
                  <a:cubicBezTo>
                    <a:pt x="317763" y="41031"/>
                    <a:pt x="333264" y="39977"/>
                    <a:pt x="347809" y="43944"/>
                  </a:cubicBezTo>
                  <a:cubicBezTo>
                    <a:pt x="354314" y="45718"/>
                    <a:pt x="358784" y="51819"/>
                    <a:pt x="364638" y="55164"/>
                  </a:cubicBezTo>
                  <a:cubicBezTo>
                    <a:pt x="371899" y="59313"/>
                    <a:pt x="379906" y="62081"/>
                    <a:pt x="387077" y="66383"/>
                  </a:cubicBezTo>
                  <a:cubicBezTo>
                    <a:pt x="417331" y="84535"/>
                    <a:pt x="451887" y="97532"/>
                    <a:pt x="476835" y="122481"/>
                  </a:cubicBezTo>
                  <a:cubicBezTo>
                    <a:pt x="482445" y="128091"/>
                    <a:pt x="487569" y="134232"/>
                    <a:pt x="493664" y="139311"/>
                  </a:cubicBezTo>
                  <a:cubicBezTo>
                    <a:pt x="498843" y="143627"/>
                    <a:pt x="505726" y="145764"/>
                    <a:pt x="510493" y="150531"/>
                  </a:cubicBezTo>
                  <a:cubicBezTo>
                    <a:pt x="517104" y="157142"/>
                    <a:pt x="520224" y="166885"/>
                    <a:pt x="527323" y="172970"/>
                  </a:cubicBezTo>
                  <a:cubicBezTo>
                    <a:pt x="533672" y="178412"/>
                    <a:pt x="542501" y="180040"/>
                    <a:pt x="549762" y="184189"/>
                  </a:cubicBezTo>
                  <a:cubicBezTo>
                    <a:pt x="576354" y="199384"/>
                    <a:pt x="558105" y="191142"/>
                    <a:pt x="583421" y="212239"/>
                  </a:cubicBezTo>
                  <a:cubicBezTo>
                    <a:pt x="588600" y="216555"/>
                    <a:pt x="595211" y="218979"/>
                    <a:pt x="600250" y="223458"/>
                  </a:cubicBezTo>
                  <a:cubicBezTo>
                    <a:pt x="651232" y="268775"/>
                    <a:pt x="618077" y="241450"/>
                    <a:pt x="650739" y="279556"/>
                  </a:cubicBezTo>
                  <a:cubicBezTo>
                    <a:pt x="655902" y="285580"/>
                    <a:pt x="662489" y="290291"/>
                    <a:pt x="667568" y="296386"/>
                  </a:cubicBezTo>
                  <a:cubicBezTo>
                    <a:pt x="671884" y="301565"/>
                    <a:pt x="674472" y="308036"/>
                    <a:pt x="678788" y="313215"/>
                  </a:cubicBezTo>
                  <a:cubicBezTo>
                    <a:pt x="683867" y="319310"/>
                    <a:pt x="691006" y="323589"/>
                    <a:pt x="695617" y="330045"/>
                  </a:cubicBezTo>
                  <a:cubicBezTo>
                    <a:pt x="700478" y="336850"/>
                    <a:pt x="701613" y="345954"/>
                    <a:pt x="706837" y="352484"/>
                  </a:cubicBezTo>
                  <a:cubicBezTo>
                    <a:pt x="716749" y="364874"/>
                    <a:pt x="740496" y="386143"/>
                    <a:pt x="740496" y="386143"/>
                  </a:cubicBezTo>
                  <a:cubicBezTo>
                    <a:pt x="762111" y="429374"/>
                    <a:pt x="739305" y="389675"/>
                    <a:pt x="768545" y="425412"/>
                  </a:cubicBezTo>
                  <a:cubicBezTo>
                    <a:pt x="780386" y="439884"/>
                    <a:pt x="788982" y="457068"/>
                    <a:pt x="802204" y="470290"/>
                  </a:cubicBezTo>
                  <a:cubicBezTo>
                    <a:pt x="828395" y="496481"/>
                    <a:pt x="810728" y="476614"/>
                    <a:pt x="830253" y="503949"/>
                  </a:cubicBezTo>
                  <a:cubicBezTo>
                    <a:pt x="834488" y="509879"/>
                    <a:pt x="853895" y="534404"/>
                    <a:pt x="858302" y="543218"/>
                  </a:cubicBezTo>
                  <a:cubicBezTo>
                    <a:pt x="860947" y="548507"/>
                    <a:pt x="861268" y="554758"/>
                    <a:pt x="863912" y="560047"/>
                  </a:cubicBezTo>
                  <a:cubicBezTo>
                    <a:pt x="866927" y="566077"/>
                    <a:pt x="872393" y="570716"/>
                    <a:pt x="875131" y="576877"/>
                  </a:cubicBezTo>
                  <a:cubicBezTo>
                    <a:pt x="879934" y="587684"/>
                    <a:pt x="879791" y="600695"/>
                    <a:pt x="886351" y="610535"/>
                  </a:cubicBezTo>
                  <a:cubicBezTo>
                    <a:pt x="918501" y="658760"/>
                    <a:pt x="879960" y="597750"/>
                    <a:pt x="903181" y="644194"/>
                  </a:cubicBezTo>
                  <a:cubicBezTo>
                    <a:pt x="906196" y="650224"/>
                    <a:pt x="911662" y="654863"/>
                    <a:pt x="914400" y="661024"/>
                  </a:cubicBezTo>
                  <a:cubicBezTo>
                    <a:pt x="919203" y="671831"/>
                    <a:pt x="922752" y="683210"/>
                    <a:pt x="925620" y="694683"/>
                  </a:cubicBezTo>
                  <a:cubicBezTo>
                    <a:pt x="927490" y="702163"/>
                    <a:pt x="927782" y="710226"/>
                    <a:pt x="931230" y="717122"/>
                  </a:cubicBezTo>
                  <a:cubicBezTo>
                    <a:pt x="937260" y="729183"/>
                    <a:pt x="949405" y="737989"/>
                    <a:pt x="953669" y="750781"/>
                  </a:cubicBezTo>
                  <a:cubicBezTo>
                    <a:pt x="955539" y="756391"/>
                    <a:pt x="957655" y="761924"/>
                    <a:pt x="959279" y="767610"/>
                  </a:cubicBezTo>
                  <a:cubicBezTo>
                    <a:pt x="961397" y="775024"/>
                    <a:pt x="962181" y="782831"/>
                    <a:pt x="964888" y="790050"/>
                  </a:cubicBezTo>
                  <a:cubicBezTo>
                    <a:pt x="970988" y="806317"/>
                    <a:pt x="978028" y="815369"/>
                    <a:pt x="987328" y="829318"/>
                  </a:cubicBezTo>
                  <a:lnTo>
                    <a:pt x="998547" y="862977"/>
                  </a:lnTo>
                  <a:cubicBezTo>
                    <a:pt x="1000417" y="868587"/>
                    <a:pt x="1000877" y="874887"/>
                    <a:pt x="1004157" y="879807"/>
                  </a:cubicBezTo>
                  <a:lnTo>
                    <a:pt x="1015377" y="896636"/>
                  </a:lnTo>
                  <a:cubicBezTo>
                    <a:pt x="1018387" y="911687"/>
                    <a:pt x="1024074" y="946146"/>
                    <a:pt x="1032206" y="958344"/>
                  </a:cubicBezTo>
                  <a:lnTo>
                    <a:pt x="1043426" y="975173"/>
                  </a:lnTo>
                  <a:cubicBezTo>
                    <a:pt x="1058104" y="1063241"/>
                    <a:pt x="1038032" y="953599"/>
                    <a:pt x="1060255" y="1042491"/>
                  </a:cubicBezTo>
                  <a:cubicBezTo>
                    <a:pt x="1064282" y="1058600"/>
                    <a:pt x="1070254" y="1084926"/>
                    <a:pt x="1077085" y="1098589"/>
                  </a:cubicBezTo>
                  <a:cubicBezTo>
                    <a:pt x="1087056" y="1118533"/>
                    <a:pt x="1094903" y="1131585"/>
                    <a:pt x="1099524" y="1154688"/>
                  </a:cubicBezTo>
                  <a:cubicBezTo>
                    <a:pt x="1101394" y="1164038"/>
                    <a:pt x="1102625" y="1173538"/>
                    <a:pt x="1105134" y="1182737"/>
                  </a:cubicBezTo>
                  <a:cubicBezTo>
                    <a:pt x="1108246" y="1194147"/>
                    <a:pt x="1112614" y="1205176"/>
                    <a:pt x="1116354" y="1216396"/>
                  </a:cubicBezTo>
                  <a:lnTo>
                    <a:pt x="1121963" y="1233225"/>
                  </a:lnTo>
                  <a:lnTo>
                    <a:pt x="1127573" y="1250054"/>
                  </a:lnTo>
                  <a:lnTo>
                    <a:pt x="1133183" y="1266884"/>
                  </a:lnTo>
                  <a:cubicBezTo>
                    <a:pt x="1145792" y="1367755"/>
                    <a:pt x="1132046" y="1272412"/>
                    <a:pt x="1144403" y="1334202"/>
                  </a:cubicBezTo>
                  <a:cubicBezTo>
                    <a:pt x="1146634" y="1345356"/>
                    <a:pt x="1147253" y="1356826"/>
                    <a:pt x="1150012" y="1367861"/>
                  </a:cubicBezTo>
                  <a:cubicBezTo>
                    <a:pt x="1156943" y="1395585"/>
                    <a:pt x="1160846" y="1400748"/>
                    <a:pt x="1172452" y="1423959"/>
                  </a:cubicBezTo>
                  <a:cubicBezTo>
                    <a:pt x="1180380" y="1463605"/>
                    <a:pt x="1175046" y="1442963"/>
                    <a:pt x="1189281" y="1485667"/>
                  </a:cubicBezTo>
                  <a:lnTo>
                    <a:pt x="1189281" y="1485667"/>
                  </a:lnTo>
                  <a:cubicBezTo>
                    <a:pt x="1196325" y="1513843"/>
                    <a:pt x="1192453" y="1500792"/>
                    <a:pt x="1200501" y="1524935"/>
                  </a:cubicBezTo>
                  <a:cubicBezTo>
                    <a:pt x="1212140" y="1594764"/>
                    <a:pt x="1199886" y="1532031"/>
                    <a:pt x="1211720" y="1575424"/>
                  </a:cubicBezTo>
                  <a:cubicBezTo>
                    <a:pt x="1216034" y="1591243"/>
                    <a:pt x="1225560" y="1636761"/>
                    <a:pt x="1234160" y="1653961"/>
                  </a:cubicBezTo>
                  <a:cubicBezTo>
                    <a:pt x="1237900" y="1661441"/>
                    <a:pt x="1242085" y="1668714"/>
                    <a:pt x="1245379" y="1676400"/>
                  </a:cubicBezTo>
                  <a:cubicBezTo>
                    <a:pt x="1258947" y="1708060"/>
                    <a:pt x="1242358" y="1677695"/>
                    <a:pt x="1256599" y="1715669"/>
                  </a:cubicBezTo>
                  <a:cubicBezTo>
                    <a:pt x="1265843" y="1740319"/>
                    <a:pt x="1267205" y="1734229"/>
                    <a:pt x="1279038" y="1754938"/>
                  </a:cubicBezTo>
                  <a:cubicBezTo>
                    <a:pt x="1283187" y="1762199"/>
                    <a:pt x="1286964" y="1769691"/>
                    <a:pt x="1290258" y="1777377"/>
                  </a:cubicBezTo>
                  <a:cubicBezTo>
                    <a:pt x="1292587" y="1782812"/>
                    <a:pt x="1294312" y="1788502"/>
                    <a:pt x="1295868" y="1794207"/>
                  </a:cubicBezTo>
                  <a:cubicBezTo>
                    <a:pt x="1299925" y="1809083"/>
                    <a:pt x="1299153" y="1825863"/>
                    <a:pt x="1307087" y="1839085"/>
                  </a:cubicBezTo>
                  <a:cubicBezTo>
                    <a:pt x="1312697" y="1848435"/>
                    <a:pt x="1319405" y="1857208"/>
                    <a:pt x="1323917" y="1867134"/>
                  </a:cubicBezTo>
                  <a:cubicBezTo>
                    <a:pt x="1328811" y="1877900"/>
                    <a:pt x="1328576" y="1890953"/>
                    <a:pt x="1335136" y="1900793"/>
                  </a:cubicBezTo>
                  <a:cubicBezTo>
                    <a:pt x="1345255" y="1915971"/>
                    <a:pt x="1350460" y="1922271"/>
                    <a:pt x="1357576" y="1940062"/>
                  </a:cubicBezTo>
                  <a:cubicBezTo>
                    <a:pt x="1361968" y="1951043"/>
                    <a:pt x="1363506" y="1963143"/>
                    <a:pt x="1368795" y="1973721"/>
                  </a:cubicBezTo>
                  <a:cubicBezTo>
                    <a:pt x="1383030" y="2002190"/>
                    <a:pt x="1375376" y="1989202"/>
                    <a:pt x="1391235" y="2012989"/>
                  </a:cubicBezTo>
                  <a:cubicBezTo>
                    <a:pt x="1402908" y="2059689"/>
                    <a:pt x="1388694" y="2013519"/>
                    <a:pt x="1408064" y="2052258"/>
                  </a:cubicBezTo>
                  <a:cubicBezTo>
                    <a:pt x="1410709" y="2057547"/>
                    <a:pt x="1410802" y="2063919"/>
                    <a:pt x="1413674" y="2069088"/>
                  </a:cubicBezTo>
                  <a:cubicBezTo>
                    <a:pt x="1420222" y="2080875"/>
                    <a:pt x="1428633" y="2091527"/>
                    <a:pt x="1436113" y="2102746"/>
                  </a:cubicBezTo>
                  <a:lnTo>
                    <a:pt x="1458552" y="2136405"/>
                  </a:lnTo>
                  <a:cubicBezTo>
                    <a:pt x="1462292" y="2142015"/>
                    <a:pt x="1464162" y="2149495"/>
                    <a:pt x="1469772" y="2153235"/>
                  </a:cubicBezTo>
                  <a:lnTo>
                    <a:pt x="1486601" y="2164454"/>
                  </a:lnTo>
                  <a:cubicBezTo>
                    <a:pt x="1488471" y="2170064"/>
                    <a:pt x="1489566" y="2175995"/>
                    <a:pt x="1492211" y="2181284"/>
                  </a:cubicBezTo>
                  <a:cubicBezTo>
                    <a:pt x="1503898" y="2204657"/>
                    <a:pt x="1511849" y="2203725"/>
                    <a:pt x="1537090" y="2220553"/>
                  </a:cubicBezTo>
                  <a:lnTo>
                    <a:pt x="1553919" y="2231772"/>
                  </a:lnTo>
                  <a:lnTo>
                    <a:pt x="1570749" y="2242992"/>
                  </a:lnTo>
                  <a:cubicBezTo>
                    <a:pt x="1615622" y="2302823"/>
                    <a:pt x="1557664" y="2229908"/>
                    <a:pt x="1610017" y="2282261"/>
                  </a:cubicBezTo>
                  <a:cubicBezTo>
                    <a:pt x="1614784" y="2287028"/>
                    <a:pt x="1615520" y="2295517"/>
                    <a:pt x="1621237" y="2299090"/>
                  </a:cubicBezTo>
                  <a:cubicBezTo>
                    <a:pt x="1638741" y="2310030"/>
                    <a:pt x="1663616" y="2310647"/>
                    <a:pt x="1682945" y="2315919"/>
                  </a:cubicBezTo>
                  <a:cubicBezTo>
                    <a:pt x="1694355" y="2319031"/>
                    <a:pt x="1705131" y="2324271"/>
                    <a:pt x="1716604" y="2327139"/>
                  </a:cubicBezTo>
                  <a:cubicBezTo>
                    <a:pt x="1727991" y="2329986"/>
                    <a:pt x="1744606" y="2333530"/>
                    <a:pt x="1755873" y="2338359"/>
                  </a:cubicBezTo>
                  <a:cubicBezTo>
                    <a:pt x="1763559" y="2341653"/>
                    <a:pt x="1770482" y="2346642"/>
                    <a:pt x="1778312" y="2349578"/>
                  </a:cubicBezTo>
                  <a:cubicBezTo>
                    <a:pt x="1785531" y="2352285"/>
                    <a:pt x="1793338" y="2353070"/>
                    <a:pt x="1800751" y="2355188"/>
                  </a:cubicBezTo>
                  <a:cubicBezTo>
                    <a:pt x="1806437" y="2356813"/>
                    <a:pt x="1811971" y="2358928"/>
                    <a:pt x="1817581" y="2360798"/>
                  </a:cubicBezTo>
                  <a:cubicBezTo>
                    <a:pt x="1858719" y="2358928"/>
                    <a:pt x="1900067" y="2359736"/>
                    <a:pt x="1940996" y="2355188"/>
                  </a:cubicBezTo>
                  <a:cubicBezTo>
                    <a:pt x="1951005" y="2354076"/>
                    <a:pt x="1959582" y="2347410"/>
                    <a:pt x="1969046" y="2343969"/>
                  </a:cubicBezTo>
                  <a:cubicBezTo>
                    <a:pt x="1980160" y="2339927"/>
                    <a:pt x="2002704" y="2332749"/>
                    <a:pt x="2002704" y="2332749"/>
                  </a:cubicBezTo>
                  <a:cubicBezTo>
                    <a:pt x="2076086" y="2277713"/>
                    <a:pt x="1984521" y="2345737"/>
                    <a:pt x="2041973" y="2304700"/>
                  </a:cubicBezTo>
                  <a:cubicBezTo>
                    <a:pt x="2047914" y="2300457"/>
                    <a:pt x="2072419" y="2281062"/>
                    <a:pt x="2081242" y="2276651"/>
                  </a:cubicBezTo>
                  <a:cubicBezTo>
                    <a:pt x="2086531" y="2274007"/>
                    <a:pt x="2092902" y="2273913"/>
                    <a:pt x="2098071" y="2271041"/>
                  </a:cubicBezTo>
                  <a:cubicBezTo>
                    <a:pt x="2109858" y="2264492"/>
                    <a:pt x="2120510" y="2256082"/>
                    <a:pt x="2131730" y="2248602"/>
                  </a:cubicBezTo>
                  <a:lnTo>
                    <a:pt x="2148560" y="2237382"/>
                  </a:lnTo>
                  <a:cubicBezTo>
                    <a:pt x="2152300" y="2231772"/>
                    <a:pt x="2155012" y="2225320"/>
                    <a:pt x="2159779" y="2220553"/>
                  </a:cubicBezTo>
                  <a:cubicBezTo>
                    <a:pt x="2164547" y="2215785"/>
                    <a:pt x="2172869" y="2214943"/>
                    <a:pt x="2176609" y="2209333"/>
                  </a:cubicBezTo>
                  <a:cubicBezTo>
                    <a:pt x="2180886" y="2202918"/>
                    <a:pt x="2179512" y="2194113"/>
                    <a:pt x="2182219" y="2186894"/>
                  </a:cubicBezTo>
                  <a:cubicBezTo>
                    <a:pt x="2185155" y="2179064"/>
                    <a:pt x="2190144" y="2172141"/>
                    <a:pt x="2193438" y="2164454"/>
                  </a:cubicBezTo>
                  <a:cubicBezTo>
                    <a:pt x="2207370" y="2131944"/>
                    <a:pt x="2188710" y="2163131"/>
                    <a:pt x="2210268" y="2130796"/>
                  </a:cubicBezTo>
                  <a:cubicBezTo>
                    <a:pt x="2223619" y="2090741"/>
                    <a:pt x="2214927" y="2106977"/>
                    <a:pt x="2232707" y="2080307"/>
                  </a:cubicBezTo>
                  <a:cubicBezTo>
                    <a:pt x="2234577" y="2070957"/>
                    <a:pt x="2236969" y="2061697"/>
                    <a:pt x="2238317" y="2052258"/>
                  </a:cubicBezTo>
                  <a:cubicBezTo>
                    <a:pt x="2251646" y="1958959"/>
                    <a:pt x="2236853" y="2037145"/>
                    <a:pt x="2249536" y="1973721"/>
                  </a:cubicBezTo>
                  <a:cubicBezTo>
                    <a:pt x="2251406" y="1906403"/>
                    <a:pt x="2252156" y="1839045"/>
                    <a:pt x="2255146" y="1771767"/>
                  </a:cubicBezTo>
                  <a:cubicBezTo>
                    <a:pt x="2255898" y="1754851"/>
                    <a:pt x="2259406" y="1738158"/>
                    <a:pt x="2260756" y="1721279"/>
                  </a:cubicBezTo>
                  <a:cubicBezTo>
                    <a:pt x="2263147" y="1691397"/>
                    <a:pt x="2264496" y="1661441"/>
                    <a:pt x="2266366" y="1631522"/>
                  </a:cubicBezTo>
                  <a:cubicBezTo>
                    <a:pt x="2264496" y="1526805"/>
                    <a:pt x="2264245" y="1422047"/>
                    <a:pt x="2260756" y="1317372"/>
                  </a:cubicBezTo>
                  <a:cubicBezTo>
                    <a:pt x="2260499" y="1309666"/>
                    <a:pt x="2256318" y="1302553"/>
                    <a:pt x="2255146" y="1294933"/>
                  </a:cubicBezTo>
                  <a:cubicBezTo>
                    <a:pt x="2252571" y="1278197"/>
                    <a:pt x="2251636" y="1261247"/>
                    <a:pt x="2249536" y="1244445"/>
                  </a:cubicBezTo>
                  <a:cubicBezTo>
                    <a:pt x="2247896" y="1231325"/>
                    <a:pt x="2246900" y="1218060"/>
                    <a:pt x="2243927" y="1205176"/>
                  </a:cubicBezTo>
                  <a:cubicBezTo>
                    <a:pt x="2227095" y="1132236"/>
                    <a:pt x="2238318" y="1199572"/>
                    <a:pt x="2227097" y="1154688"/>
                  </a:cubicBezTo>
                  <a:cubicBezTo>
                    <a:pt x="2225227" y="1147208"/>
                    <a:pt x="2224194" y="1139467"/>
                    <a:pt x="2221487" y="1132248"/>
                  </a:cubicBezTo>
                  <a:cubicBezTo>
                    <a:pt x="2218551" y="1124418"/>
                    <a:pt x="2213374" y="1117573"/>
                    <a:pt x="2210268" y="1109809"/>
                  </a:cubicBezTo>
                  <a:cubicBezTo>
                    <a:pt x="2205876" y="1098828"/>
                    <a:pt x="2199048" y="1076150"/>
                    <a:pt x="2199048" y="1076150"/>
                  </a:cubicBezTo>
                  <a:cubicBezTo>
                    <a:pt x="2200918" y="1027532"/>
                    <a:pt x="2201801" y="978865"/>
                    <a:pt x="2204658" y="930295"/>
                  </a:cubicBezTo>
                  <a:cubicBezTo>
                    <a:pt x="2205543" y="915245"/>
                    <a:pt x="2210268" y="900492"/>
                    <a:pt x="2210268" y="885416"/>
                  </a:cubicBezTo>
                  <a:cubicBezTo>
                    <a:pt x="2210268" y="806856"/>
                    <a:pt x="2209559" y="728211"/>
                    <a:pt x="2204658" y="649804"/>
                  </a:cubicBezTo>
                  <a:cubicBezTo>
                    <a:pt x="2204190" y="642316"/>
                    <a:pt x="2190867" y="611475"/>
                    <a:pt x="2187828" y="599316"/>
                  </a:cubicBezTo>
                  <a:cubicBezTo>
                    <a:pt x="2185958" y="591836"/>
                    <a:pt x="2184434" y="584262"/>
                    <a:pt x="2182219" y="576877"/>
                  </a:cubicBezTo>
                  <a:cubicBezTo>
                    <a:pt x="2177122" y="559885"/>
                    <a:pt x="2170999" y="543218"/>
                    <a:pt x="2165389" y="526388"/>
                  </a:cubicBezTo>
                  <a:lnTo>
                    <a:pt x="2154169" y="492729"/>
                  </a:lnTo>
                  <a:cubicBezTo>
                    <a:pt x="2150429" y="477770"/>
                    <a:pt x="2147826" y="462479"/>
                    <a:pt x="2142950" y="447851"/>
                  </a:cubicBezTo>
                  <a:cubicBezTo>
                    <a:pt x="2141080" y="442241"/>
                    <a:pt x="2138623" y="436794"/>
                    <a:pt x="2137340" y="431021"/>
                  </a:cubicBezTo>
                  <a:cubicBezTo>
                    <a:pt x="2134872" y="419917"/>
                    <a:pt x="2134489" y="408397"/>
                    <a:pt x="2131730" y="397362"/>
                  </a:cubicBezTo>
                  <a:cubicBezTo>
                    <a:pt x="2128862" y="385889"/>
                    <a:pt x="2122830" y="375301"/>
                    <a:pt x="2120511" y="363704"/>
                  </a:cubicBezTo>
                  <a:cubicBezTo>
                    <a:pt x="2114081" y="331554"/>
                    <a:pt x="2119166" y="344182"/>
                    <a:pt x="2109291" y="324435"/>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9" name="Freeform 148"/>
            <p:cNvSpPr/>
            <p:nvPr/>
          </p:nvSpPr>
          <p:spPr>
            <a:xfrm>
              <a:off x="6191834" y="762000"/>
              <a:ext cx="2037766" cy="2360798"/>
            </a:xfrm>
            <a:custGeom>
              <a:avLst/>
              <a:gdLst>
                <a:gd name="connsiteX0" fmla="*/ 0 w 2266366"/>
                <a:gd name="connsiteY0" fmla="*/ 10285 h 2360798"/>
                <a:gd name="connsiteX1" fmla="*/ 134636 w 2266366"/>
                <a:gd name="connsiteY1" fmla="*/ 10285 h 2360798"/>
                <a:gd name="connsiteX2" fmla="*/ 157075 w 2266366"/>
                <a:gd name="connsiteY2" fmla="*/ 15895 h 2360798"/>
                <a:gd name="connsiteX3" fmla="*/ 207563 w 2266366"/>
                <a:gd name="connsiteY3" fmla="*/ 21505 h 2360798"/>
                <a:gd name="connsiteX4" fmla="*/ 235612 w 2266366"/>
                <a:gd name="connsiteY4" fmla="*/ 27115 h 2360798"/>
                <a:gd name="connsiteX5" fmla="*/ 286101 w 2266366"/>
                <a:gd name="connsiteY5" fmla="*/ 32724 h 2360798"/>
                <a:gd name="connsiteX6" fmla="*/ 302930 w 2266366"/>
                <a:gd name="connsiteY6" fmla="*/ 38334 h 2360798"/>
                <a:gd name="connsiteX7" fmla="*/ 347809 w 2266366"/>
                <a:gd name="connsiteY7" fmla="*/ 43944 h 2360798"/>
                <a:gd name="connsiteX8" fmla="*/ 364638 w 2266366"/>
                <a:gd name="connsiteY8" fmla="*/ 55164 h 2360798"/>
                <a:gd name="connsiteX9" fmla="*/ 387077 w 2266366"/>
                <a:gd name="connsiteY9" fmla="*/ 66383 h 2360798"/>
                <a:gd name="connsiteX10" fmla="*/ 476835 w 2266366"/>
                <a:gd name="connsiteY10" fmla="*/ 122481 h 2360798"/>
                <a:gd name="connsiteX11" fmla="*/ 493664 w 2266366"/>
                <a:gd name="connsiteY11" fmla="*/ 139311 h 2360798"/>
                <a:gd name="connsiteX12" fmla="*/ 510493 w 2266366"/>
                <a:gd name="connsiteY12" fmla="*/ 150531 h 2360798"/>
                <a:gd name="connsiteX13" fmla="*/ 527323 w 2266366"/>
                <a:gd name="connsiteY13" fmla="*/ 172970 h 2360798"/>
                <a:gd name="connsiteX14" fmla="*/ 549762 w 2266366"/>
                <a:gd name="connsiteY14" fmla="*/ 184189 h 2360798"/>
                <a:gd name="connsiteX15" fmla="*/ 583421 w 2266366"/>
                <a:gd name="connsiteY15" fmla="*/ 212239 h 2360798"/>
                <a:gd name="connsiteX16" fmla="*/ 600250 w 2266366"/>
                <a:gd name="connsiteY16" fmla="*/ 223458 h 2360798"/>
                <a:gd name="connsiteX17" fmla="*/ 650739 w 2266366"/>
                <a:gd name="connsiteY17" fmla="*/ 279556 h 2360798"/>
                <a:gd name="connsiteX18" fmla="*/ 667568 w 2266366"/>
                <a:gd name="connsiteY18" fmla="*/ 296386 h 2360798"/>
                <a:gd name="connsiteX19" fmla="*/ 678788 w 2266366"/>
                <a:gd name="connsiteY19" fmla="*/ 313215 h 2360798"/>
                <a:gd name="connsiteX20" fmla="*/ 695617 w 2266366"/>
                <a:gd name="connsiteY20" fmla="*/ 330045 h 2360798"/>
                <a:gd name="connsiteX21" fmla="*/ 706837 w 2266366"/>
                <a:gd name="connsiteY21" fmla="*/ 352484 h 2360798"/>
                <a:gd name="connsiteX22" fmla="*/ 740496 w 2266366"/>
                <a:gd name="connsiteY22" fmla="*/ 386143 h 2360798"/>
                <a:gd name="connsiteX23" fmla="*/ 768545 w 2266366"/>
                <a:gd name="connsiteY23" fmla="*/ 425412 h 2360798"/>
                <a:gd name="connsiteX24" fmla="*/ 802204 w 2266366"/>
                <a:gd name="connsiteY24" fmla="*/ 470290 h 2360798"/>
                <a:gd name="connsiteX25" fmla="*/ 830253 w 2266366"/>
                <a:gd name="connsiteY25" fmla="*/ 503949 h 2360798"/>
                <a:gd name="connsiteX26" fmla="*/ 858302 w 2266366"/>
                <a:gd name="connsiteY26" fmla="*/ 543218 h 2360798"/>
                <a:gd name="connsiteX27" fmla="*/ 863912 w 2266366"/>
                <a:gd name="connsiteY27" fmla="*/ 560047 h 2360798"/>
                <a:gd name="connsiteX28" fmla="*/ 875131 w 2266366"/>
                <a:gd name="connsiteY28" fmla="*/ 576877 h 2360798"/>
                <a:gd name="connsiteX29" fmla="*/ 886351 w 2266366"/>
                <a:gd name="connsiteY29" fmla="*/ 610535 h 2360798"/>
                <a:gd name="connsiteX30" fmla="*/ 903181 w 2266366"/>
                <a:gd name="connsiteY30" fmla="*/ 644194 h 2360798"/>
                <a:gd name="connsiteX31" fmla="*/ 914400 w 2266366"/>
                <a:gd name="connsiteY31" fmla="*/ 661024 h 2360798"/>
                <a:gd name="connsiteX32" fmla="*/ 925620 w 2266366"/>
                <a:gd name="connsiteY32" fmla="*/ 694683 h 2360798"/>
                <a:gd name="connsiteX33" fmla="*/ 931230 w 2266366"/>
                <a:gd name="connsiteY33" fmla="*/ 717122 h 2360798"/>
                <a:gd name="connsiteX34" fmla="*/ 953669 w 2266366"/>
                <a:gd name="connsiteY34" fmla="*/ 750781 h 2360798"/>
                <a:gd name="connsiteX35" fmla="*/ 959279 w 2266366"/>
                <a:gd name="connsiteY35" fmla="*/ 767610 h 2360798"/>
                <a:gd name="connsiteX36" fmla="*/ 964888 w 2266366"/>
                <a:gd name="connsiteY36" fmla="*/ 790050 h 2360798"/>
                <a:gd name="connsiteX37" fmla="*/ 987328 w 2266366"/>
                <a:gd name="connsiteY37" fmla="*/ 829318 h 2360798"/>
                <a:gd name="connsiteX38" fmla="*/ 998547 w 2266366"/>
                <a:gd name="connsiteY38" fmla="*/ 862977 h 2360798"/>
                <a:gd name="connsiteX39" fmla="*/ 1004157 w 2266366"/>
                <a:gd name="connsiteY39" fmla="*/ 879807 h 2360798"/>
                <a:gd name="connsiteX40" fmla="*/ 1015377 w 2266366"/>
                <a:gd name="connsiteY40" fmla="*/ 896636 h 2360798"/>
                <a:gd name="connsiteX41" fmla="*/ 1032206 w 2266366"/>
                <a:gd name="connsiteY41" fmla="*/ 958344 h 2360798"/>
                <a:gd name="connsiteX42" fmla="*/ 1043426 w 2266366"/>
                <a:gd name="connsiteY42" fmla="*/ 975173 h 2360798"/>
                <a:gd name="connsiteX43" fmla="*/ 1060255 w 2266366"/>
                <a:gd name="connsiteY43" fmla="*/ 1042491 h 2360798"/>
                <a:gd name="connsiteX44" fmla="*/ 1077085 w 2266366"/>
                <a:gd name="connsiteY44" fmla="*/ 1098589 h 2360798"/>
                <a:gd name="connsiteX45" fmla="*/ 1099524 w 2266366"/>
                <a:gd name="connsiteY45" fmla="*/ 1154688 h 2360798"/>
                <a:gd name="connsiteX46" fmla="*/ 1105134 w 2266366"/>
                <a:gd name="connsiteY46" fmla="*/ 1182737 h 2360798"/>
                <a:gd name="connsiteX47" fmla="*/ 1116354 w 2266366"/>
                <a:gd name="connsiteY47" fmla="*/ 1216396 h 2360798"/>
                <a:gd name="connsiteX48" fmla="*/ 1121963 w 2266366"/>
                <a:gd name="connsiteY48" fmla="*/ 1233225 h 2360798"/>
                <a:gd name="connsiteX49" fmla="*/ 1127573 w 2266366"/>
                <a:gd name="connsiteY49" fmla="*/ 1250054 h 2360798"/>
                <a:gd name="connsiteX50" fmla="*/ 1133183 w 2266366"/>
                <a:gd name="connsiteY50" fmla="*/ 1266884 h 2360798"/>
                <a:gd name="connsiteX51" fmla="*/ 1144403 w 2266366"/>
                <a:gd name="connsiteY51" fmla="*/ 1334202 h 2360798"/>
                <a:gd name="connsiteX52" fmla="*/ 1150012 w 2266366"/>
                <a:gd name="connsiteY52" fmla="*/ 1367861 h 2360798"/>
                <a:gd name="connsiteX53" fmla="*/ 1172452 w 2266366"/>
                <a:gd name="connsiteY53" fmla="*/ 1423959 h 2360798"/>
                <a:gd name="connsiteX54" fmla="*/ 1189281 w 2266366"/>
                <a:gd name="connsiteY54" fmla="*/ 1485667 h 2360798"/>
                <a:gd name="connsiteX55" fmla="*/ 1189281 w 2266366"/>
                <a:gd name="connsiteY55" fmla="*/ 1485667 h 2360798"/>
                <a:gd name="connsiteX56" fmla="*/ 1200501 w 2266366"/>
                <a:gd name="connsiteY56" fmla="*/ 1524935 h 2360798"/>
                <a:gd name="connsiteX57" fmla="*/ 1211720 w 2266366"/>
                <a:gd name="connsiteY57" fmla="*/ 1575424 h 2360798"/>
                <a:gd name="connsiteX58" fmla="*/ 1234160 w 2266366"/>
                <a:gd name="connsiteY58" fmla="*/ 1653961 h 2360798"/>
                <a:gd name="connsiteX59" fmla="*/ 1245379 w 2266366"/>
                <a:gd name="connsiteY59" fmla="*/ 1676400 h 2360798"/>
                <a:gd name="connsiteX60" fmla="*/ 1256599 w 2266366"/>
                <a:gd name="connsiteY60" fmla="*/ 1715669 h 2360798"/>
                <a:gd name="connsiteX61" fmla="*/ 1279038 w 2266366"/>
                <a:gd name="connsiteY61" fmla="*/ 1754938 h 2360798"/>
                <a:gd name="connsiteX62" fmla="*/ 1290258 w 2266366"/>
                <a:gd name="connsiteY62" fmla="*/ 1777377 h 2360798"/>
                <a:gd name="connsiteX63" fmla="*/ 1295868 w 2266366"/>
                <a:gd name="connsiteY63" fmla="*/ 1794207 h 2360798"/>
                <a:gd name="connsiteX64" fmla="*/ 1307087 w 2266366"/>
                <a:gd name="connsiteY64" fmla="*/ 1839085 h 2360798"/>
                <a:gd name="connsiteX65" fmla="*/ 1323917 w 2266366"/>
                <a:gd name="connsiteY65" fmla="*/ 1867134 h 2360798"/>
                <a:gd name="connsiteX66" fmla="*/ 1335136 w 2266366"/>
                <a:gd name="connsiteY66" fmla="*/ 1900793 h 2360798"/>
                <a:gd name="connsiteX67" fmla="*/ 1357576 w 2266366"/>
                <a:gd name="connsiteY67" fmla="*/ 1940062 h 2360798"/>
                <a:gd name="connsiteX68" fmla="*/ 1368795 w 2266366"/>
                <a:gd name="connsiteY68" fmla="*/ 1973721 h 2360798"/>
                <a:gd name="connsiteX69" fmla="*/ 1391235 w 2266366"/>
                <a:gd name="connsiteY69" fmla="*/ 2012989 h 2360798"/>
                <a:gd name="connsiteX70" fmla="*/ 1408064 w 2266366"/>
                <a:gd name="connsiteY70" fmla="*/ 2052258 h 2360798"/>
                <a:gd name="connsiteX71" fmla="*/ 1413674 w 2266366"/>
                <a:gd name="connsiteY71" fmla="*/ 2069088 h 2360798"/>
                <a:gd name="connsiteX72" fmla="*/ 1436113 w 2266366"/>
                <a:gd name="connsiteY72" fmla="*/ 2102746 h 2360798"/>
                <a:gd name="connsiteX73" fmla="*/ 1458552 w 2266366"/>
                <a:gd name="connsiteY73" fmla="*/ 2136405 h 2360798"/>
                <a:gd name="connsiteX74" fmla="*/ 1469772 w 2266366"/>
                <a:gd name="connsiteY74" fmla="*/ 2153235 h 2360798"/>
                <a:gd name="connsiteX75" fmla="*/ 1486601 w 2266366"/>
                <a:gd name="connsiteY75" fmla="*/ 2164454 h 2360798"/>
                <a:gd name="connsiteX76" fmla="*/ 1492211 w 2266366"/>
                <a:gd name="connsiteY76" fmla="*/ 2181284 h 2360798"/>
                <a:gd name="connsiteX77" fmla="*/ 1537090 w 2266366"/>
                <a:gd name="connsiteY77" fmla="*/ 2220553 h 2360798"/>
                <a:gd name="connsiteX78" fmla="*/ 1553919 w 2266366"/>
                <a:gd name="connsiteY78" fmla="*/ 2231772 h 2360798"/>
                <a:gd name="connsiteX79" fmla="*/ 1570749 w 2266366"/>
                <a:gd name="connsiteY79" fmla="*/ 2242992 h 2360798"/>
                <a:gd name="connsiteX80" fmla="*/ 1610017 w 2266366"/>
                <a:gd name="connsiteY80" fmla="*/ 2282261 h 2360798"/>
                <a:gd name="connsiteX81" fmla="*/ 1621237 w 2266366"/>
                <a:gd name="connsiteY81" fmla="*/ 2299090 h 2360798"/>
                <a:gd name="connsiteX82" fmla="*/ 1682945 w 2266366"/>
                <a:gd name="connsiteY82" fmla="*/ 2315919 h 2360798"/>
                <a:gd name="connsiteX83" fmla="*/ 1716604 w 2266366"/>
                <a:gd name="connsiteY83" fmla="*/ 2327139 h 2360798"/>
                <a:gd name="connsiteX84" fmla="*/ 1755873 w 2266366"/>
                <a:gd name="connsiteY84" fmla="*/ 2338359 h 2360798"/>
                <a:gd name="connsiteX85" fmla="*/ 1778312 w 2266366"/>
                <a:gd name="connsiteY85" fmla="*/ 2349578 h 2360798"/>
                <a:gd name="connsiteX86" fmla="*/ 1800751 w 2266366"/>
                <a:gd name="connsiteY86" fmla="*/ 2355188 h 2360798"/>
                <a:gd name="connsiteX87" fmla="*/ 1817581 w 2266366"/>
                <a:gd name="connsiteY87" fmla="*/ 2360798 h 2360798"/>
                <a:gd name="connsiteX88" fmla="*/ 1940996 w 2266366"/>
                <a:gd name="connsiteY88" fmla="*/ 2355188 h 2360798"/>
                <a:gd name="connsiteX89" fmla="*/ 1969046 w 2266366"/>
                <a:gd name="connsiteY89" fmla="*/ 2343969 h 2360798"/>
                <a:gd name="connsiteX90" fmla="*/ 2002704 w 2266366"/>
                <a:gd name="connsiteY90" fmla="*/ 2332749 h 2360798"/>
                <a:gd name="connsiteX91" fmla="*/ 2041973 w 2266366"/>
                <a:gd name="connsiteY91" fmla="*/ 2304700 h 2360798"/>
                <a:gd name="connsiteX92" fmla="*/ 2081242 w 2266366"/>
                <a:gd name="connsiteY92" fmla="*/ 2276651 h 2360798"/>
                <a:gd name="connsiteX93" fmla="*/ 2098071 w 2266366"/>
                <a:gd name="connsiteY93" fmla="*/ 2271041 h 2360798"/>
                <a:gd name="connsiteX94" fmla="*/ 2131730 w 2266366"/>
                <a:gd name="connsiteY94" fmla="*/ 2248602 h 2360798"/>
                <a:gd name="connsiteX95" fmla="*/ 2148560 w 2266366"/>
                <a:gd name="connsiteY95" fmla="*/ 2237382 h 2360798"/>
                <a:gd name="connsiteX96" fmla="*/ 2159779 w 2266366"/>
                <a:gd name="connsiteY96" fmla="*/ 2220553 h 2360798"/>
                <a:gd name="connsiteX97" fmla="*/ 2176609 w 2266366"/>
                <a:gd name="connsiteY97" fmla="*/ 2209333 h 2360798"/>
                <a:gd name="connsiteX98" fmla="*/ 2182219 w 2266366"/>
                <a:gd name="connsiteY98" fmla="*/ 2186894 h 2360798"/>
                <a:gd name="connsiteX99" fmla="*/ 2193438 w 2266366"/>
                <a:gd name="connsiteY99" fmla="*/ 2164454 h 2360798"/>
                <a:gd name="connsiteX100" fmla="*/ 2210268 w 2266366"/>
                <a:gd name="connsiteY100" fmla="*/ 2130796 h 2360798"/>
                <a:gd name="connsiteX101" fmla="*/ 2232707 w 2266366"/>
                <a:gd name="connsiteY101" fmla="*/ 2080307 h 2360798"/>
                <a:gd name="connsiteX102" fmla="*/ 2238317 w 2266366"/>
                <a:gd name="connsiteY102" fmla="*/ 2052258 h 2360798"/>
                <a:gd name="connsiteX103" fmla="*/ 2249536 w 2266366"/>
                <a:gd name="connsiteY103" fmla="*/ 1973721 h 2360798"/>
                <a:gd name="connsiteX104" fmla="*/ 2255146 w 2266366"/>
                <a:gd name="connsiteY104" fmla="*/ 1771767 h 2360798"/>
                <a:gd name="connsiteX105" fmla="*/ 2260756 w 2266366"/>
                <a:gd name="connsiteY105" fmla="*/ 1721279 h 2360798"/>
                <a:gd name="connsiteX106" fmla="*/ 2266366 w 2266366"/>
                <a:gd name="connsiteY106" fmla="*/ 1631522 h 2360798"/>
                <a:gd name="connsiteX107" fmla="*/ 2260756 w 2266366"/>
                <a:gd name="connsiteY107" fmla="*/ 1317372 h 2360798"/>
                <a:gd name="connsiteX108" fmla="*/ 2255146 w 2266366"/>
                <a:gd name="connsiteY108" fmla="*/ 1294933 h 2360798"/>
                <a:gd name="connsiteX109" fmla="*/ 2249536 w 2266366"/>
                <a:gd name="connsiteY109" fmla="*/ 1244445 h 2360798"/>
                <a:gd name="connsiteX110" fmla="*/ 2243927 w 2266366"/>
                <a:gd name="connsiteY110" fmla="*/ 1205176 h 2360798"/>
                <a:gd name="connsiteX111" fmla="*/ 2227097 w 2266366"/>
                <a:gd name="connsiteY111" fmla="*/ 1154688 h 2360798"/>
                <a:gd name="connsiteX112" fmla="*/ 2221487 w 2266366"/>
                <a:gd name="connsiteY112" fmla="*/ 1132248 h 2360798"/>
                <a:gd name="connsiteX113" fmla="*/ 2210268 w 2266366"/>
                <a:gd name="connsiteY113" fmla="*/ 1109809 h 2360798"/>
                <a:gd name="connsiteX114" fmla="*/ 2199048 w 2266366"/>
                <a:gd name="connsiteY114" fmla="*/ 1076150 h 2360798"/>
                <a:gd name="connsiteX115" fmla="*/ 2204658 w 2266366"/>
                <a:gd name="connsiteY115" fmla="*/ 930295 h 2360798"/>
                <a:gd name="connsiteX116" fmla="*/ 2210268 w 2266366"/>
                <a:gd name="connsiteY116" fmla="*/ 885416 h 2360798"/>
                <a:gd name="connsiteX117" fmla="*/ 2204658 w 2266366"/>
                <a:gd name="connsiteY117" fmla="*/ 649804 h 2360798"/>
                <a:gd name="connsiteX118" fmla="*/ 2187828 w 2266366"/>
                <a:gd name="connsiteY118" fmla="*/ 599316 h 2360798"/>
                <a:gd name="connsiteX119" fmla="*/ 2182219 w 2266366"/>
                <a:gd name="connsiteY119" fmla="*/ 576877 h 2360798"/>
                <a:gd name="connsiteX120" fmla="*/ 2165389 w 2266366"/>
                <a:gd name="connsiteY120" fmla="*/ 526388 h 2360798"/>
                <a:gd name="connsiteX121" fmla="*/ 2154169 w 2266366"/>
                <a:gd name="connsiteY121" fmla="*/ 492729 h 2360798"/>
                <a:gd name="connsiteX122" fmla="*/ 2142950 w 2266366"/>
                <a:gd name="connsiteY122" fmla="*/ 447851 h 2360798"/>
                <a:gd name="connsiteX123" fmla="*/ 2137340 w 2266366"/>
                <a:gd name="connsiteY123" fmla="*/ 431021 h 2360798"/>
                <a:gd name="connsiteX124" fmla="*/ 2131730 w 2266366"/>
                <a:gd name="connsiteY124" fmla="*/ 397362 h 2360798"/>
                <a:gd name="connsiteX125" fmla="*/ 2120511 w 2266366"/>
                <a:gd name="connsiteY125" fmla="*/ 363704 h 2360798"/>
                <a:gd name="connsiteX126" fmla="*/ 2109291 w 2266366"/>
                <a:gd name="connsiteY126" fmla="*/ 324435 h 236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2266366" h="2360798">
                  <a:moveTo>
                    <a:pt x="0" y="10285"/>
                  </a:moveTo>
                  <a:cubicBezTo>
                    <a:pt x="61709" y="0"/>
                    <a:pt x="37721" y="1474"/>
                    <a:pt x="134636" y="10285"/>
                  </a:cubicBezTo>
                  <a:cubicBezTo>
                    <a:pt x="142314" y="10983"/>
                    <a:pt x="149455" y="14723"/>
                    <a:pt x="157075" y="15895"/>
                  </a:cubicBezTo>
                  <a:cubicBezTo>
                    <a:pt x="173811" y="18470"/>
                    <a:pt x="190800" y="19110"/>
                    <a:pt x="207563" y="21505"/>
                  </a:cubicBezTo>
                  <a:cubicBezTo>
                    <a:pt x="217002" y="22853"/>
                    <a:pt x="226173" y="25767"/>
                    <a:pt x="235612" y="27115"/>
                  </a:cubicBezTo>
                  <a:cubicBezTo>
                    <a:pt x="252375" y="29510"/>
                    <a:pt x="269271" y="30854"/>
                    <a:pt x="286101" y="32724"/>
                  </a:cubicBezTo>
                  <a:cubicBezTo>
                    <a:pt x="291711" y="34594"/>
                    <a:pt x="297112" y="37276"/>
                    <a:pt x="302930" y="38334"/>
                  </a:cubicBezTo>
                  <a:cubicBezTo>
                    <a:pt x="317763" y="41031"/>
                    <a:pt x="333264" y="39977"/>
                    <a:pt x="347809" y="43944"/>
                  </a:cubicBezTo>
                  <a:cubicBezTo>
                    <a:pt x="354314" y="45718"/>
                    <a:pt x="358784" y="51819"/>
                    <a:pt x="364638" y="55164"/>
                  </a:cubicBezTo>
                  <a:cubicBezTo>
                    <a:pt x="371899" y="59313"/>
                    <a:pt x="379906" y="62081"/>
                    <a:pt x="387077" y="66383"/>
                  </a:cubicBezTo>
                  <a:cubicBezTo>
                    <a:pt x="417331" y="84535"/>
                    <a:pt x="451887" y="97532"/>
                    <a:pt x="476835" y="122481"/>
                  </a:cubicBezTo>
                  <a:cubicBezTo>
                    <a:pt x="482445" y="128091"/>
                    <a:pt x="487569" y="134232"/>
                    <a:pt x="493664" y="139311"/>
                  </a:cubicBezTo>
                  <a:cubicBezTo>
                    <a:pt x="498843" y="143627"/>
                    <a:pt x="505726" y="145764"/>
                    <a:pt x="510493" y="150531"/>
                  </a:cubicBezTo>
                  <a:cubicBezTo>
                    <a:pt x="517104" y="157142"/>
                    <a:pt x="520224" y="166885"/>
                    <a:pt x="527323" y="172970"/>
                  </a:cubicBezTo>
                  <a:cubicBezTo>
                    <a:pt x="533672" y="178412"/>
                    <a:pt x="542501" y="180040"/>
                    <a:pt x="549762" y="184189"/>
                  </a:cubicBezTo>
                  <a:cubicBezTo>
                    <a:pt x="576354" y="199384"/>
                    <a:pt x="558105" y="191142"/>
                    <a:pt x="583421" y="212239"/>
                  </a:cubicBezTo>
                  <a:cubicBezTo>
                    <a:pt x="588600" y="216555"/>
                    <a:pt x="595211" y="218979"/>
                    <a:pt x="600250" y="223458"/>
                  </a:cubicBezTo>
                  <a:cubicBezTo>
                    <a:pt x="651232" y="268775"/>
                    <a:pt x="618077" y="241450"/>
                    <a:pt x="650739" y="279556"/>
                  </a:cubicBezTo>
                  <a:cubicBezTo>
                    <a:pt x="655902" y="285580"/>
                    <a:pt x="662489" y="290291"/>
                    <a:pt x="667568" y="296386"/>
                  </a:cubicBezTo>
                  <a:cubicBezTo>
                    <a:pt x="671884" y="301565"/>
                    <a:pt x="674472" y="308036"/>
                    <a:pt x="678788" y="313215"/>
                  </a:cubicBezTo>
                  <a:cubicBezTo>
                    <a:pt x="683867" y="319310"/>
                    <a:pt x="691006" y="323589"/>
                    <a:pt x="695617" y="330045"/>
                  </a:cubicBezTo>
                  <a:cubicBezTo>
                    <a:pt x="700478" y="336850"/>
                    <a:pt x="701613" y="345954"/>
                    <a:pt x="706837" y="352484"/>
                  </a:cubicBezTo>
                  <a:cubicBezTo>
                    <a:pt x="716749" y="364874"/>
                    <a:pt x="740496" y="386143"/>
                    <a:pt x="740496" y="386143"/>
                  </a:cubicBezTo>
                  <a:cubicBezTo>
                    <a:pt x="762111" y="429374"/>
                    <a:pt x="739305" y="389675"/>
                    <a:pt x="768545" y="425412"/>
                  </a:cubicBezTo>
                  <a:cubicBezTo>
                    <a:pt x="780386" y="439884"/>
                    <a:pt x="788982" y="457068"/>
                    <a:pt x="802204" y="470290"/>
                  </a:cubicBezTo>
                  <a:cubicBezTo>
                    <a:pt x="828395" y="496481"/>
                    <a:pt x="810728" y="476614"/>
                    <a:pt x="830253" y="503949"/>
                  </a:cubicBezTo>
                  <a:cubicBezTo>
                    <a:pt x="834488" y="509879"/>
                    <a:pt x="853895" y="534404"/>
                    <a:pt x="858302" y="543218"/>
                  </a:cubicBezTo>
                  <a:cubicBezTo>
                    <a:pt x="860947" y="548507"/>
                    <a:pt x="861268" y="554758"/>
                    <a:pt x="863912" y="560047"/>
                  </a:cubicBezTo>
                  <a:cubicBezTo>
                    <a:pt x="866927" y="566077"/>
                    <a:pt x="872393" y="570716"/>
                    <a:pt x="875131" y="576877"/>
                  </a:cubicBezTo>
                  <a:cubicBezTo>
                    <a:pt x="879934" y="587684"/>
                    <a:pt x="879791" y="600695"/>
                    <a:pt x="886351" y="610535"/>
                  </a:cubicBezTo>
                  <a:cubicBezTo>
                    <a:pt x="918501" y="658760"/>
                    <a:pt x="879960" y="597750"/>
                    <a:pt x="903181" y="644194"/>
                  </a:cubicBezTo>
                  <a:cubicBezTo>
                    <a:pt x="906196" y="650224"/>
                    <a:pt x="911662" y="654863"/>
                    <a:pt x="914400" y="661024"/>
                  </a:cubicBezTo>
                  <a:cubicBezTo>
                    <a:pt x="919203" y="671831"/>
                    <a:pt x="922752" y="683210"/>
                    <a:pt x="925620" y="694683"/>
                  </a:cubicBezTo>
                  <a:cubicBezTo>
                    <a:pt x="927490" y="702163"/>
                    <a:pt x="927782" y="710226"/>
                    <a:pt x="931230" y="717122"/>
                  </a:cubicBezTo>
                  <a:cubicBezTo>
                    <a:pt x="937260" y="729183"/>
                    <a:pt x="949405" y="737989"/>
                    <a:pt x="953669" y="750781"/>
                  </a:cubicBezTo>
                  <a:cubicBezTo>
                    <a:pt x="955539" y="756391"/>
                    <a:pt x="957655" y="761924"/>
                    <a:pt x="959279" y="767610"/>
                  </a:cubicBezTo>
                  <a:cubicBezTo>
                    <a:pt x="961397" y="775024"/>
                    <a:pt x="962181" y="782831"/>
                    <a:pt x="964888" y="790050"/>
                  </a:cubicBezTo>
                  <a:cubicBezTo>
                    <a:pt x="970988" y="806317"/>
                    <a:pt x="978028" y="815369"/>
                    <a:pt x="987328" y="829318"/>
                  </a:cubicBezTo>
                  <a:lnTo>
                    <a:pt x="998547" y="862977"/>
                  </a:lnTo>
                  <a:cubicBezTo>
                    <a:pt x="1000417" y="868587"/>
                    <a:pt x="1000877" y="874887"/>
                    <a:pt x="1004157" y="879807"/>
                  </a:cubicBezTo>
                  <a:lnTo>
                    <a:pt x="1015377" y="896636"/>
                  </a:lnTo>
                  <a:cubicBezTo>
                    <a:pt x="1018387" y="911687"/>
                    <a:pt x="1024074" y="946146"/>
                    <a:pt x="1032206" y="958344"/>
                  </a:cubicBezTo>
                  <a:lnTo>
                    <a:pt x="1043426" y="975173"/>
                  </a:lnTo>
                  <a:cubicBezTo>
                    <a:pt x="1058104" y="1063241"/>
                    <a:pt x="1038032" y="953599"/>
                    <a:pt x="1060255" y="1042491"/>
                  </a:cubicBezTo>
                  <a:cubicBezTo>
                    <a:pt x="1064282" y="1058600"/>
                    <a:pt x="1070254" y="1084926"/>
                    <a:pt x="1077085" y="1098589"/>
                  </a:cubicBezTo>
                  <a:cubicBezTo>
                    <a:pt x="1087056" y="1118533"/>
                    <a:pt x="1094903" y="1131585"/>
                    <a:pt x="1099524" y="1154688"/>
                  </a:cubicBezTo>
                  <a:cubicBezTo>
                    <a:pt x="1101394" y="1164038"/>
                    <a:pt x="1102625" y="1173538"/>
                    <a:pt x="1105134" y="1182737"/>
                  </a:cubicBezTo>
                  <a:cubicBezTo>
                    <a:pt x="1108246" y="1194147"/>
                    <a:pt x="1112614" y="1205176"/>
                    <a:pt x="1116354" y="1216396"/>
                  </a:cubicBezTo>
                  <a:lnTo>
                    <a:pt x="1121963" y="1233225"/>
                  </a:lnTo>
                  <a:lnTo>
                    <a:pt x="1127573" y="1250054"/>
                  </a:lnTo>
                  <a:lnTo>
                    <a:pt x="1133183" y="1266884"/>
                  </a:lnTo>
                  <a:cubicBezTo>
                    <a:pt x="1145792" y="1367755"/>
                    <a:pt x="1132046" y="1272412"/>
                    <a:pt x="1144403" y="1334202"/>
                  </a:cubicBezTo>
                  <a:cubicBezTo>
                    <a:pt x="1146634" y="1345356"/>
                    <a:pt x="1147253" y="1356826"/>
                    <a:pt x="1150012" y="1367861"/>
                  </a:cubicBezTo>
                  <a:cubicBezTo>
                    <a:pt x="1156943" y="1395585"/>
                    <a:pt x="1160846" y="1400748"/>
                    <a:pt x="1172452" y="1423959"/>
                  </a:cubicBezTo>
                  <a:cubicBezTo>
                    <a:pt x="1180380" y="1463605"/>
                    <a:pt x="1175046" y="1442963"/>
                    <a:pt x="1189281" y="1485667"/>
                  </a:cubicBezTo>
                  <a:lnTo>
                    <a:pt x="1189281" y="1485667"/>
                  </a:lnTo>
                  <a:cubicBezTo>
                    <a:pt x="1196325" y="1513843"/>
                    <a:pt x="1192453" y="1500792"/>
                    <a:pt x="1200501" y="1524935"/>
                  </a:cubicBezTo>
                  <a:cubicBezTo>
                    <a:pt x="1212140" y="1594764"/>
                    <a:pt x="1199886" y="1532031"/>
                    <a:pt x="1211720" y="1575424"/>
                  </a:cubicBezTo>
                  <a:cubicBezTo>
                    <a:pt x="1216034" y="1591243"/>
                    <a:pt x="1225560" y="1636761"/>
                    <a:pt x="1234160" y="1653961"/>
                  </a:cubicBezTo>
                  <a:cubicBezTo>
                    <a:pt x="1237900" y="1661441"/>
                    <a:pt x="1242085" y="1668714"/>
                    <a:pt x="1245379" y="1676400"/>
                  </a:cubicBezTo>
                  <a:cubicBezTo>
                    <a:pt x="1258947" y="1708060"/>
                    <a:pt x="1242358" y="1677695"/>
                    <a:pt x="1256599" y="1715669"/>
                  </a:cubicBezTo>
                  <a:cubicBezTo>
                    <a:pt x="1265843" y="1740319"/>
                    <a:pt x="1267205" y="1734229"/>
                    <a:pt x="1279038" y="1754938"/>
                  </a:cubicBezTo>
                  <a:cubicBezTo>
                    <a:pt x="1283187" y="1762199"/>
                    <a:pt x="1286964" y="1769691"/>
                    <a:pt x="1290258" y="1777377"/>
                  </a:cubicBezTo>
                  <a:cubicBezTo>
                    <a:pt x="1292587" y="1782812"/>
                    <a:pt x="1294312" y="1788502"/>
                    <a:pt x="1295868" y="1794207"/>
                  </a:cubicBezTo>
                  <a:cubicBezTo>
                    <a:pt x="1299925" y="1809083"/>
                    <a:pt x="1299153" y="1825863"/>
                    <a:pt x="1307087" y="1839085"/>
                  </a:cubicBezTo>
                  <a:cubicBezTo>
                    <a:pt x="1312697" y="1848435"/>
                    <a:pt x="1319405" y="1857208"/>
                    <a:pt x="1323917" y="1867134"/>
                  </a:cubicBezTo>
                  <a:cubicBezTo>
                    <a:pt x="1328811" y="1877900"/>
                    <a:pt x="1328576" y="1890953"/>
                    <a:pt x="1335136" y="1900793"/>
                  </a:cubicBezTo>
                  <a:cubicBezTo>
                    <a:pt x="1345255" y="1915971"/>
                    <a:pt x="1350460" y="1922271"/>
                    <a:pt x="1357576" y="1940062"/>
                  </a:cubicBezTo>
                  <a:cubicBezTo>
                    <a:pt x="1361968" y="1951043"/>
                    <a:pt x="1363506" y="1963143"/>
                    <a:pt x="1368795" y="1973721"/>
                  </a:cubicBezTo>
                  <a:cubicBezTo>
                    <a:pt x="1383030" y="2002190"/>
                    <a:pt x="1375376" y="1989202"/>
                    <a:pt x="1391235" y="2012989"/>
                  </a:cubicBezTo>
                  <a:cubicBezTo>
                    <a:pt x="1402908" y="2059689"/>
                    <a:pt x="1388694" y="2013519"/>
                    <a:pt x="1408064" y="2052258"/>
                  </a:cubicBezTo>
                  <a:cubicBezTo>
                    <a:pt x="1410709" y="2057547"/>
                    <a:pt x="1410802" y="2063919"/>
                    <a:pt x="1413674" y="2069088"/>
                  </a:cubicBezTo>
                  <a:cubicBezTo>
                    <a:pt x="1420222" y="2080875"/>
                    <a:pt x="1428633" y="2091527"/>
                    <a:pt x="1436113" y="2102746"/>
                  </a:cubicBezTo>
                  <a:lnTo>
                    <a:pt x="1458552" y="2136405"/>
                  </a:lnTo>
                  <a:cubicBezTo>
                    <a:pt x="1462292" y="2142015"/>
                    <a:pt x="1464162" y="2149495"/>
                    <a:pt x="1469772" y="2153235"/>
                  </a:cubicBezTo>
                  <a:lnTo>
                    <a:pt x="1486601" y="2164454"/>
                  </a:lnTo>
                  <a:cubicBezTo>
                    <a:pt x="1488471" y="2170064"/>
                    <a:pt x="1489566" y="2175995"/>
                    <a:pt x="1492211" y="2181284"/>
                  </a:cubicBezTo>
                  <a:cubicBezTo>
                    <a:pt x="1503898" y="2204657"/>
                    <a:pt x="1511849" y="2203725"/>
                    <a:pt x="1537090" y="2220553"/>
                  </a:cubicBezTo>
                  <a:lnTo>
                    <a:pt x="1553919" y="2231772"/>
                  </a:lnTo>
                  <a:lnTo>
                    <a:pt x="1570749" y="2242992"/>
                  </a:lnTo>
                  <a:cubicBezTo>
                    <a:pt x="1615622" y="2302823"/>
                    <a:pt x="1557664" y="2229908"/>
                    <a:pt x="1610017" y="2282261"/>
                  </a:cubicBezTo>
                  <a:cubicBezTo>
                    <a:pt x="1614784" y="2287028"/>
                    <a:pt x="1615520" y="2295517"/>
                    <a:pt x="1621237" y="2299090"/>
                  </a:cubicBezTo>
                  <a:cubicBezTo>
                    <a:pt x="1638741" y="2310030"/>
                    <a:pt x="1663616" y="2310647"/>
                    <a:pt x="1682945" y="2315919"/>
                  </a:cubicBezTo>
                  <a:cubicBezTo>
                    <a:pt x="1694355" y="2319031"/>
                    <a:pt x="1705131" y="2324271"/>
                    <a:pt x="1716604" y="2327139"/>
                  </a:cubicBezTo>
                  <a:cubicBezTo>
                    <a:pt x="1727991" y="2329986"/>
                    <a:pt x="1744606" y="2333530"/>
                    <a:pt x="1755873" y="2338359"/>
                  </a:cubicBezTo>
                  <a:cubicBezTo>
                    <a:pt x="1763559" y="2341653"/>
                    <a:pt x="1770482" y="2346642"/>
                    <a:pt x="1778312" y="2349578"/>
                  </a:cubicBezTo>
                  <a:cubicBezTo>
                    <a:pt x="1785531" y="2352285"/>
                    <a:pt x="1793338" y="2353070"/>
                    <a:pt x="1800751" y="2355188"/>
                  </a:cubicBezTo>
                  <a:cubicBezTo>
                    <a:pt x="1806437" y="2356813"/>
                    <a:pt x="1811971" y="2358928"/>
                    <a:pt x="1817581" y="2360798"/>
                  </a:cubicBezTo>
                  <a:cubicBezTo>
                    <a:pt x="1858719" y="2358928"/>
                    <a:pt x="1900067" y="2359736"/>
                    <a:pt x="1940996" y="2355188"/>
                  </a:cubicBezTo>
                  <a:cubicBezTo>
                    <a:pt x="1951005" y="2354076"/>
                    <a:pt x="1959582" y="2347410"/>
                    <a:pt x="1969046" y="2343969"/>
                  </a:cubicBezTo>
                  <a:cubicBezTo>
                    <a:pt x="1980160" y="2339927"/>
                    <a:pt x="2002704" y="2332749"/>
                    <a:pt x="2002704" y="2332749"/>
                  </a:cubicBezTo>
                  <a:cubicBezTo>
                    <a:pt x="2076086" y="2277713"/>
                    <a:pt x="1984521" y="2345737"/>
                    <a:pt x="2041973" y="2304700"/>
                  </a:cubicBezTo>
                  <a:cubicBezTo>
                    <a:pt x="2047914" y="2300457"/>
                    <a:pt x="2072419" y="2281062"/>
                    <a:pt x="2081242" y="2276651"/>
                  </a:cubicBezTo>
                  <a:cubicBezTo>
                    <a:pt x="2086531" y="2274007"/>
                    <a:pt x="2092902" y="2273913"/>
                    <a:pt x="2098071" y="2271041"/>
                  </a:cubicBezTo>
                  <a:cubicBezTo>
                    <a:pt x="2109858" y="2264492"/>
                    <a:pt x="2120510" y="2256082"/>
                    <a:pt x="2131730" y="2248602"/>
                  </a:cubicBezTo>
                  <a:lnTo>
                    <a:pt x="2148560" y="2237382"/>
                  </a:lnTo>
                  <a:cubicBezTo>
                    <a:pt x="2152300" y="2231772"/>
                    <a:pt x="2155012" y="2225320"/>
                    <a:pt x="2159779" y="2220553"/>
                  </a:cubicBezTo>
                  <a:cubicBezTo>
                    <a:pt x="2164547" y="2215785"/>
                    <a:pt x="2172869" y="2214943"/>
                    <a:pt x="2176609" y="2209333"/>
                  </a:cubicBezTo>
                  <a:cubicBezTo>
                    <a:pt x="2180886" y="2202918"/>
                    <a:pt x="2179512" y="2194113"/>
                    <a:pt x="2182219" y="2186894"/>
                  </a:cubicBezTo>
                  <a:cubicBezTo>
                    <a:pt x="2185155" y="2179064"/>
                    <a:pt x="2190144" y="2172141"/>
                    <a:pt x="2193438" y="2164454"/>
                  </a:cubicBezTo>
                  <a:cubicBezTo>
                    <a:pt x="2207370" y="2131944"/>
                    <a:pt x="2188710" y="2163131"/>
                    <a:pt x="2210268" y="2130796"/>
                  </a:cubicBezTo>
                  <a:cubicBezTo>
                    <a:pt x="2223619" y="2090741"/>
                    <a:pt x="2214927" y="2106977"/>
                    <a:pt x="2232707" y="2080307"/>
                  </a:cubicBezTo>
                  <a:cubicBezTo>
                    <a:pt x="2234577" y="2070957"/>
                    <a:pt x="2236969" y="2061697"/>
                    <a:pt x="2238317" y="2052258"/>
                  </a:cubicBezTo>
                  <a:cubicBezTo>
                    <a:pt x="2251646" y="1958959"/>
                    <a:pt x="2236853" y="2037145"/>
                    <a:pt x="2249536" y="1973721"/>
                  </a:cubicBezTo>
                  <a:cubicBezTo>
                    <a:pt x="2251406" y="1906403"/>
                    <a:pt x="2252156" y="1839045"/>
                    <a:pt x="2255146" y="1771767"/>
                  </a:cubicBezTo>
                  <a:cubicBezTo>
                    <a:pt x="2255898" y="1754851"/>
                    <a:pt x="2259406" y="1738158"/>
                    <a:pt x="2260756" y="1721279"/>
                  </a:cubicBezTo>
                  <a:cubicBezTo>
                    <a:pt x="2263147" y="1691397"/>
                    <a:pt x="2264496" y="1661441"/>
                    <a:pt x="2266366" y="1631522"/>
                  </a:cubicBezTo>
                  <a:cubicBezTo>
                    <a:pt x="2264496" y="1526805"/>
                    <a:pt x="2264245" y="1422047"/>
                    <a:pt x="2260756" y="1317372"/>
                  </a:cubicBezTo>
                  <a:cubicBezTo>
                    <a:pt x="2260499" y="1309666"/>
                    <a:pt x="2256318" y="1302553"/>
                    <a:pt x="2255146" y="1294933"/>
                  </a:cubicBezTo>
                  <a:cubicBezTo>
                    <a:pt x="2252571" y="1278197"/>
                    <a:pt x="2251636" y="1261247"/>
                    <a:pt x="2249536" y="1244445"/>
                  </a:cubicBezTo>
                  <a:cubicBezTo>
                    <a:pt x="2247896" y="1231325"/>
                    <a:pt x="2246900" y="1218060"/>
                    <a:pt x="2243927" y="1205176"/>
                  </a:cubicBezTo>
                  <a:cubicBezTo>
                    <a:pt x="2227095" y="1132236"/>
                    <a:pt x="2238318" y="1199572"/>
                    <a:pt x="2227097" y="1154688"/>
                  </a:cubicBezTo>
                  <a:cubicBezTo>
                    <a:pt x="2225227" y="1147208"/>
                    <a:pt x="2224194" y="1139467"/>
                    <a:pt x="2221487" y="1132248"/>
                  </a:cubicBezTo>
                  <a:cubicBezTo>
                    <a:pt x="2218551" y="1124418"/>
                    <a:pt x="2213374" y="1117573"/>
                    <a:pt x="2210268" y="1109809"/>
                  </a:cubicBezTo>
                  <a:cubicBezTo>
                    <a:pt x="2205876" y="1098828"/>
                    <a:pt x="2199048" y="1076150"/>
                    <a:pt x="2199048" y="1076150"/>
                  </a:cubicBezTo>
                  <a:cubicBezTo>
                    <a:pt x="2200918" y="1027532"/>
                    <a:pt x="2201801" y="978865"/>
                    <a:pt x="2204658" y="930295"/>
                  </a:cubicBezTo>
                  <a:cubicBezTo>
                    <a:pt x="2205543" y="915245"/>
                    <a:pt x="2210268" y="900492"/>
                    <a:pt x="2210268" y="885416"/>
                  </a:cubicBezTo>
                  <a:cubicBezTo>
                    <a:pt x="2210268" y="806856"/>
                    <a:pt x="2209559" y="728211"/>
                    <a:pt x="2204658" y="649804"/>
                  </a:cubicBezTo>
                  <a:cubicBezTo>
                    <a:pt x="2204190" y="642316"/>
                    <a:pt x="2190867" y="611475"/>
                    <a:pt x="2187828" y="599316"/>
                  </a:cubicBezTo>
                  <a:cubicBezTo>
                    <a:pt x="2185958" y="591836"/>
                    <a:pt x="2184434" y="584262"/>
                    <a:pt x="2182219" y="576877"/>
                  </a:cubicBezTo>
                  <a:cubicBezTo>
                    <a:pt x="2177122" y="559885"/>
                    <a:pt x="2170999" y="543218"/>
                    <a:pt x="2165389" y="526388"/>
                  </a:cubicBezTo>
                  <a:lnTo>
                    <a:pt x="2154169" y="492729"/>
                  </a:lnTo>
                  <a:cubicBezTo>
                    <a:pt x="2150429" y="477770"/>
                    <a:pt x="2147826" y="462479"/>
                    <a:pt x="2142950" y="447851"/>
                  </a:cubicBezTo>
                  <a:cubicBezTo>
                    <a:pt x="2141080" y="442241"/>
                    <a:pt x="2138623" y="436794"/>
                    <a:pt x="2137340" y="431021"/>
                  </a:cubicBezTo>
                  <a:cubicBezTo>
                    <a:pt x="2134872" y="419917"/>
                    <a:pt x="2134489" y="408397"/>
                    <a:pt x="2131730" y="397362"/>
                  </a:cubicBezTo>
                  <a:cubicBezTo>
                    <a:pt x="2128862" y="385889"/>
                    <a:pt x="2122830" y="375301"/>
                    <a:pt x="2120511" y="363704"/>
                  </a:cubicBezTo>
                  <a:cubicBezTo>
                    <a:pt x="2114081" y="331554"/>
                    <a:pt x="2119166" y="344182"/>
                    <a:pt x="2109291" y="324435"/>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0" name="Freeform 149"/>
            <p:cNvSpPr/>
            <p:nvPr/>
          </p:nvSpPr>
          <p:spPr>
            <a:xfrm>
              <a:off x="6019333" y="735620"/>
              <a:ext cx="173904" cy="32925"/>
            </a:xfrm>
            <a:custGeom>
              <a:avLst/>
              <a:gdLst>
                <a:gd name="connsiteX0" fmla="*/ 173904 w 173904"/>
                <a:gd name="connsiteY0" fmla="*/ 32925 h 32925"/>
                <a:gd name="connsiteX1" fmla="*/ 44878 w 173904"/>
                <a:gd name="connsiteY1" fmla="*/ 21705 h 32925"/>
                <a:gd name="connsiteX2" fmla="*/ 0 w 173904"/>
                <a:gd name="connsiteY2" fmla="*/ 21705 h 32925"/>
              </a:gdLst>
              <a:ahLst/>
              <a:cxnLst>
                <a:cxn ang="0">
                  <a:pos x="connsiteX0" y="connsiteY0"/>
                </a:cxn>
                <a:cxn ang="0">
                  <a:pos x="connsiteX1" y="connsiteY1"/>
                </a:cxn>
                <a:cxn ang="0">
                  <a:pos x="connsiteX2" y="connsiteY2"/>
                </a:cxn>
              </a:cxnLst>
              <a:rect l="l" t="t" r="r" b="b"/>
              <a:pathLst>
                <a:path w="173904" h="32925">
                  <a:moveTo>
                    <a:pt x="173904" y="32925"/>
                  </a:moveTo>
                  <a:cubicBezTo>
                    <a:pt x="164733" y="32220"/>
                    <a:pt x="61651" y="24850"/>
                    <a:pt x="44878" y="21705"/>
                  </a:cubicBezTo>
                  <a:cubicBezTo>
                    <a:pt x="1452" y="13563"/>
                    <a:pt x="21705" y="0"/>
                    <a:pt x="0" y="21705"/>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52" name="TextBox 151"/>
          <p:cNvSpPr txBox="1"/>
          <p:nvPr/>
        </p:nvSpPr>
        <p:spPr>
          <a:xfrm>
            <a:off x="152400" y="228600"/>
            <a:ext cx="8839200" cy="2554545"/>
          </a:xfrm>
          <a:prstGeom prst="rect">
            <a:avLst/>
          </a:prstGeom>
          <a:noFill/>
        </p:spPr>
        <p:txBody>
          <a:bodyPr wrap="square" rtlCol="0">
            <a:spAutoFit/>
          </a:bodyPr>
          <a:lstStyle/>
          <a:p>
            <a:r>
              <a:rPr lang="en-US" sz="3200" dirty="0" smtClean="0"/>
              <a:t>By systematically varying the amount of one of the reactants while keeping the other constant over a series of runs, the volume of gas produced can be monitored and the trends observed in the data can be used to determine the reaction </a:t>
            </a:r>
            <a:r>
              <a:rPr lang="en-US" sz="3200" dirty="0" err="1" smtClean="0"/>
              <a:t>stoichiometry</a:t>
            </a:r>
            <a:r>
              <a:rPr lang="en-US" sz="3200" dirty="0" smtClean="0"/>
              <a:t>.</a:t>
            </a:r>
            <a:endParaRPr lang="en-US" sz="3200" dirty="0"/>
          </a:p>
        </p:txBody>
      </p:sp>
      <p:sp>
        <p:nvSpPr>
          <p:cNvPr id="153" name="TextBox 152"/>
          <p:cNvSpPr txBox="1"/>
          <p:nvPr/>
        </p:nvSpPr>
        <p:spPr>
          <a:xfrm>
            <a:off x="152400" y="3084255"/>
            <a:ext cx="3581400" cy="2400657"/>
          </a:xfrm>
          <a:prstGeom prst="rect">
            <a:avLst/>
          </a:prstGeom>
          <a:noFill/>
        </p:spPr>
        <p:txBody>
          <a:bodyPr wrap="square" rtlCol="0">
            <a:spAutoFit/>
          </a:bodyPr>
          <a:lstStyle/>
          <a:p>
            <a:r>
              <a:rPr lang="en-US" sz="2400" dirty="0" smtClean="0"/>
              <a:t>Let’s look at some representative data for this experiment using tin metal as a theoretical example.  </a:t>
            </a:r>
            <a:r>
              <a:rPr lang="en-US" i="1" dirty="0" smtClean="0"/>
              <a:t>Note, tin may not actually work in this experiment, it’s just being used as an example here.</a:t>
            </a:r>
            <a:endParaRPr lang="en-US"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228600"/>
            <a:ext cx="8686800" cy="5016758"/>
          </a:xfrm>
          <a:prstGeom prst="rect">
            <a:avLst/>
          </a:prstGeom>
          <a:noFill/>
        </p:spPr>
        <p:txBody>
          <a:bodyPr wrap="square" rtlCol="0">
            <a:spAutoFit/>
          </a:bodyPr>
          <a:lstStyle/>
          <a:p>
            <a:r>
              <a:rPr lang="en-US" sz="3200" dirty="0" smtClean="0"/>
              <a:t>We can either vary the amount of tin or the amount of acid in this experiment, let’s say we’re going to vary the amount of tin and we generate the following graph.</a:t>
            </a:r>
          </a:p>
          <a:p>
            <a:endParaRPr lang="en-US" sz="3200" dirty="0"/>
          </a:p>
          <a:p>
            <a:r>
              <a:rPr lang="en-US" sz="3200" dirty="0" smtClean="0"/>
              <a:t>For this experiment, we are using 3.60M hydrochloric acid and since we are keeping this constant we’ll use 5.0mL of the acid in each run.</a:t>
            </a:r>
          </a:p>
          <a:p>
            <a:endParaRPr lang="en-US" sz="3200" dirty="0"/>
          </a:p>
          <a:p>
            <a:r>
              <a:rPr lang="en-US" sz="3200" dirty="0" smtClean="0"/>
              <a:t>The data looks like…</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240151" y="287776"/>
          <a:ext cx="8663697" cy="628244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038600" y="2971800"/>
            <a:ext cx="4572000" cy="2308324"/>
          </a:xfrm>
          <a:prstGeom prst="rect">
            <a:avLst/>
          </a:prstGeom>
          <a:solidFill>
            <a:schemeClr val="bg1"/>
          </a:solidFill>
          <a:ln w="38100">
            <a:solidFill>
              <a:schemeClr val="tx1"/>
            </a:solidFill>
          </a:ln>
        </p:spPr>
        <p:txBody>
          <a:bodyPr wrap="square" rtlCol="0">
            <a:spAutoFit/>
          </a:bodyPr>
          <a:lstStyle/>
          <a:p>
            <a:r>
              <a:rPr lang="en-US" dirty="0" smtClean="0"/>
              <a:t>Varying amounts of tin reacting with 5.0mL of 3.60M </a:t>
            </a:r>
            <a:r>
              <a:rPr lang="en-US" dirty="0" err="1" smtClean="0"/>
              <a:t>HCl</a:t>
            </a:r>
            <a:r>
              <a:rPr lang="en-US" dirty="0" smtClean="0"/>
              <a:t>(</a:t>
            </a:r>
            <a:r>
              <a:rPr lang="en-US" dirty="0" err="1" smtClean="0"/>
              <a:t>aq</a:t>
            </a:r>
            <a:r>
              <a:rPr lang="en-US" dirty="0" smtClean="0"/>
              <a:t>).</a:t>
            </a:r>
          </a:p>
          <a:p>
            <a:endParaRPr lang="en-US" dirty="0"/>
          </a:p>
          <a:p>
            <a:r>
              <a:rPr lang="en-US" dirty="0" smtClean="0"/>
              <a:t>This is plotted as volume of H</a:t>
            </a:r>
            <a:r>
              <a:rPr lang="en-US" baseline="-25000" dirty="0" smtClean="0"/>
              <a:t>2</a:t>
            </a:r>
            <a:r>
              <a:rPr lang="en-US" dirty="0" smtClean="0"/>
              <a:t>(g) vs. grams of </a:t>
            </a:r>
            <a:r>
              <a:rPr lang="en-US" dirty="0" err="1" smtClean="0"/>
              <a:t>Sn</a:t>
            </a:r>
            <a:r>
              <a:rPr lang="en-US" dirty="0" smtClean="0"/>
              <a:t>, but grams may not be the most useful way to think of this.  Since we’re trying to balance a chemical reaction, it might be better to think in moles, so let’s re-do the graph.</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240151" y="287776"/>
          <a:ext cx="8663697" cy="62824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038600" y="2971800"/>
            <a:ext cx="4572000" cy="2585323"/>
          </a:xfrm>
          <a:prstGeom prst="rect">
            <a:avLst/>
          </a:prstGeom>
          <a:solidFill>
            <a:schemeClr val="bg1"/>
          </a:solidFill>
          <a:ln w="38100">
            <a:solidFill>
              <a:schemeClr val="tx1"/>
            </a:solidFill>
          </a:ln>
        </p:spPr>
        <p:txBody>
          <a:bodyPr wrap="square" rtlCol="0">
            <a:spAutoFit/>
          </a:bodyPr>
          <a:lstStyle/>
          <a:p>
            <a:r>
              <a:rPr lang="en-US" dirty="0" smtClean="0"/>
              <a:t>Varying amounts of tin reacting with 5.0mL of 3.60M </a:t>
            </a:r>
            <a:r>
              <a:rPr lang="en-US" dirty="0" err="1" smtClean="0"/>
              <a:t>HCl</a:t>
            </a:r>
            <a:r>
              <a:rPr lang="en-US" dirty="0" smtClean="0"/>
              <a:t>(</a:t>
            </a:r>
            <a:r>
              <a:rPr lang="en-US" dirty="0" err="1" smtClean="0"/>
              <a:t>aq</a:t>
            </a:r>
            <a:r>
              <a:rPr lang="en-US" dirty="0" smtClean="0"/>
              <a:t>).</a:t>
            </a:r>
          </a:p>
          <a:p>
            <a:endParaRPr lang="en-US" dirty="0"/>
          </a:p>
          <a:p>
            <a:r>
              <a:rPr lang="en-US" dirty="0" smtClean="0"/>
              <a:t>Notice that the graph didn’t really change, but now the x-axis is in moles.  As we look at the data, it seems like there are </a:t>
            </a:r>
            <a:r>
              <a:rPr lang="en-US" b="1" i="1" dirty="0" smtClean="0"/>
              <a:t>two</a:t>
            </a:r>
            <a:r>
              <a:rPr lang="en-US" dirty="0" smtClean="0"/>
              <a:t> trends, one at low </a:t>
            </a:r>
            <a:r>
              <a:rPr lang="en-US" dirty="0" err="1" smtClean="0"/>
              <a:t>Sn</a:t>
            </a:r>
            <a:r>
              <a:rPr lang="en-US" dirty="0" smtClean="0"/>
              <a:t> and one at high </a:t>
            </a:r>
            <a:r>
              <a:rPr lang="en-US" dirty="0" err="1" smtClean="0"/>
              <a:t>Sn</a:t>
            </a:r>
            <a:r>
              <a:rPr lang="en-US" dirty="0" smtClean="0"/>
              <a:t>.  It would be convenient to visualize those trends with a line…</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240151" y="287776"/>
          <a:ext cx="8663697" cy="62824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038600" y="2971800"/>
            <a:ext cx="4572000" cy="1754326"/>
          </a:xfrm>
          <a:prstGeom prst="rect">
            <a:avLst/>
          </a:prstGeom>
          <a:solidFill>
            <a:schemeClr val="bg1"/>
          </a:solidFill>
          <a:ln w="38100">
            <a:solidFill>
              <a:schemeClr val="tx1"/>
            </a:solidFill>
          </a:ln>
        </p:spPr>
        <p:txBody>
          <a:bodyPr wrap="square" rtlCol="0">
            <a:spAutoFit/>
          </a:bodyPr>
          <a:lstStyle/>
          <a:p>
            <a:r>
              <a:rPr lang="en-US" dirty="0" smtClean="0"/>
              <a:t>Using the line drawing tool in Excel, I’ve put in lines that look like they fit each trend.  You </a:t>
            </a:r>
            <a:r>
              <a:rPr lang="en-US" b="1" i="1" dirty="0" smtClean="0"/>
              <a:t>can</a:t>
            </a:r>
            <a:r>
              <a:rPr lang="en-US" dirty="0" smtClean="0"/>
              <a:t> get Excel to fit separate trend lines and give you equations for each, but for this experiment this is probably close enough.  What do these lines tell us?</a:t>
            </a:r>
            <a:endParaRPr lang="en-US" dirty="0"/>
          </a:p>
        </p:txBody>
      </p:sp>
      <p:cxnSp>
        <p:nvCxnSpPr>
          <p:cNvPr id="7" name="Straight Connector 6"/>
          <p:cNvCxnSpPr/>
          <p:nvPr/>
        </p:nvCxnSpPr>
        <p:spPr>
          <a:xfrm rot="5400000">
            <a:off x="457200" y="3124200"/>
            <a:ext cx="3276600" cy="23622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495800" y="1905000"/>
            <a:ext cx="32766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240151" y="287776"/>
          <a:ext cx="8663697" cy="62824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038600" y="2971800"/>
            <a:ext cx="4572000" cy="2308324"/>
          </a:xfrm>
          <a:prstGeom prst="rect">
            <a:avLst/>
          </a:prstGeom>
          <a:solidFill>
            <a:schemeClr val="bg1"/>
          </a:solidFill>
          <a:ln w="38100">
            <a:solidFill>
              <a:srgbClr val="00B050"/>
            </a:solidFill>
          </a:ln>
        </p:spPr>
        <p:txBody>
          <a:bodyPr wrap="square" rtlCol="0">
            <a:spAutoFit/>
          </a:bodyPr>
          <a:lstStyle/>
          <a:p>
            <a:r>
              <a:rPr lang="en-US" dirty="0" smtClean="0"/>
              <a:t>Looking at the green line, as we add more tin the amount of gas produced increases.  Makes sense, more reactant = more product.  Looking back at the experimental observations, all of the </a:t>
            </a:r>
            <a:r>
              <a:rPr lang="en-US" dirty="0" err="1" smtClean="0"/>
              <a:t>Sn</a:t>
            </a:r>
            <a:r>
              <a:rPr lang="en-US" dirty="0" smtClean="0"/>
              <a:t> reacted in these runs, so there must have been more than enough acid to completely react with all the </a:t>
            </a:r>
            <a:r>
              <a:rPr lang="en-US" dirty="0" err="1" smtClean="0"/>
              <a:t>Sn</a:t>
            </a:r>
            <a:r>
              <a:rPr lang="en-US" dirty="0" smtClean="0"/>
              <a:t> that was present.</a:t>
            </a:r>
            <a:endParaRPr lang="en-US" dirty="0"/>
          </a:p>
        </p:txBody>
      </p:sp>
      <p:cxnSp>
        <p:nvCxnSpPr>
          <p:cNvPr id="7" name="Straight Connector 6"/>
          <p:cNvCxnSpPr/>
          <p:nvPr/>
        </p:nvCxnSpPr>
        <p:spPr>
          <a:xfrm rot="5400000">
            <a:off x="457200" y="3124200"/>
            <a:ext cx="3276600" cy="23622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495800" y="1905000"/>
            <a:ext cx="32766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240151" y="287776"/>
          <a:ext cx="8663697" cy="62824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038600" y="2971800"/>
            <a:ext cx="4572000" cy="2585323"/>
          </a:xfrm>
          <a:prstGeom prst="rect">
            <a:avLst/>
          </a:prstGeom>
          <a:solidFill>
            <a:schemeClr val="bg1"/>
          </a:solidFill>
          <a:ln w="38100">
            <a:solidFill>
              <a:srgbClr val="FFC000"/>
            </a:solidFill>
          </a:ln>
        </p:spPr>
        <p:txBody>
          <a:bodyPr wrap="square" rtlCol="0">
            <a:spAutoFit/>
          </a:bodyPr>
          <a:lstStyle/>
          <a:p>
            <a:r>
              <a:rPr lang="en-US" dirty="0" smtClean="0"/>
              <a:t>Looking at the orange line, as we add more tin the amount of gas remains (essentially) constant.  The acid was held constant in this experiment, so we must be running out of acid in this part of the experiment.  Looking back at experimental observations, there was extra </a:t>
            </a:r>
            <a:r>
              <a:rPr lang="en-US" dirty="0" err="1" smtClean="0"/>
              <a:t>Sn</a:t>
            </a:r>
            <a:r>
              <a:rPr lang="en-US" dirty="0" smtClean="0"/>
              <a:t> left in the flask when these runs stopped producing gas, that’s consistent with all of the acid reacting.</a:t>
            </a:r>
            <a:endParaRPr lang="en-US" dirty="0"/>
          </a:p>
        </p:txBody>
      </p:sp>
      <p:cxnSp>
        <p:nvCxnSpPr>
          <p:cNvPr id="7" name="Straight Connector 6"/>
          <p:cNvCxnSpPr/>
          <p:nvPr/>
        </p:nvCxnSpPr>
        <p:spPr>
          <a:xfrm rot="5400000">
            <a:off x="457200" y="3124200"/>
            <a:ext cx="3276600" cy="23622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495800" y="1905000"/>
            <a:ext cx="32766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240151" y="287776"/>
          <a:ext cx="8663697" cy="62824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038600" y="2971800"/>
            <a:ext cx="4572000" cy="1754326"/>
          </a:xfrm>
          <a:prstGeom prst="rect">
            <a:avLst/>
          </a:prstGeom>
          <a:solidFill>
            <a:schemeClr val="bg1"/>
          </a:solidFill>
          <a:ln w="38100">
            <a:solidFill>
              <a:schemeClr val="tx1"/>
            </a:solidFill>
          </a:ln>
        </p:spPr>
        <p:txBody>
          <a:bodyPr wrap="square" rtlCol="0">
            <a:spAutoFit/>
          </a:bodyPr>
          <a:lstStyle/>
          <a:p>
            <a:r>
              <a:rPr lang="en-US" dirty="0" smtClean="0"/>
              <a:t>Extending those trend lines, the point where they cross must have been the point where all of the </a:t>
            </a:r>
            <a:r>
              <a:rPr lang="en-US" dirty="0" err="1" smtClean="0"/>
              <a:t>Sn</a:t>
            </a:r>
            <a:r>
              <a:rPr lang="en-US" dirty="0" smtClean="0"/>
              <a:t> reacted </a:t>
            </a:r>
            <a:r>
              <a:rPr lang="en-US" b="1" i="1" dirty="0" smtClean="0"/>
              <a:t>and</a:t>
            </a:r>
            <a:r>
              <a:rPr lang="en-US" dirty="0" smtClean="0"/>
              <a:t> all of the acid reacted.  In other words, the point where the lines cross is the point where the experiment was exactly balanced.</a:t>
            </a:r>
            <a:endParaRPr lang="en-US" dirty="0"/>
          </a:p>
        </p:txBody>
      </p:sp>
      <p:cxnSp>
        <p:nvCxnSpPr>
          <p:cNvPr id="7" name="Straight Connector 6"/>
          <p:cNvCxnSpPr/>
          <p:nvPr/>
        </p:nvCxnSpPr>
        <p:spPr>
          <a:xfrm rot="5400000">
            <a:off x="266700" y="1943100"/>
            <a:ext cx="4648200" cy="33528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24200" y="1905000"/>
            <a:ext cx="46482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240151" y="287776"/>
          <a:ext cx="8663697" cy="62824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038600" y="2971800"/>
            <a:ext cx="4572000" cy="2862322"/>
          </a:xfrm>
          <a:prstGeom prst="rect">
            <a:avLst/>
          </a:prstGeom>
          <a:solidFill>
            <a:schemeClr val="bg1"/>
          </a:solidFill>
          <a:ln w="38100">
            <a:solidFill>
              <a:srgbClr val="FF0000"/>
            </a:solidFill>
          </a:ln>
        </p:spPr>
        <p:txBody>
          <a:bodyPr wrap="square" rtlCol="0">
            <a:spAutoFit/>
          </a:bodyPr>
          <a:lstStyle/>
          <a:p>
            <a:r>
              <a:rPr lang="en-US" dirty="0" smtClean="0"/>
              <a:t>Following the transition point down to the x-axis, we can estimate that the reaction would be exactly balanced if we used 0.0043mols of </a:t>
            </a:r>
            <a:r>
              <a:rPr lang="en-US" dirty="0" err="1" smtClean="0"/>
              <a:t>Sn</a:t>
            </a:r>
            <a:r>
              <a:rPr lang="en-US" dirty="0" smtClean="0"/>
              <a:t>.  Notice that we didn’t actually </a:t>
            </a:r>
            <a:r>
              <a:rPr lang="en-US" b="1" i="1" dirty="0" smtClean="0"/>
              <a:t>do</a:t>
            </a:r>
            <a:r>
              <a:rPr lang="en-US" dirty="0" smtClean="0"/>
              <a:t> this experiment, but we are able to figure this out using the trends in the data.  Often, trends are </a:t>
            </a:r>
            <a:r>
              <a:rPr lang="en-US" b="1" i="1" dirty="0" smtClean="0"/>
              <a:t>much</a:t>
            </a:r>
            <a:r>
              <a:rPr lang="en-US" dirty="0" smtClean="0"/>
              <a:t> more useful than performing the “perfect” experiment.</a:t>
            </a:r>
          </a:p>
          <a:p>
            <a:endParaRPr lang="en-US" sz="1200" i="1" dirty="0"/>
          </a:p>
          <a:p>
            <a:r>
              <a:rPr lang="en-US" sz="1200" i="1" dirty="0" smtClean="0"/>
              <a:t>Note: It would be easier to estimate this if I put a few extra tick-marks on my x-axis in Excel.</a:t>
            </a:r>
          </a:p>
        </p:txBody>
      </p:sp>
      <p:cxnSp>
        <p:nvCxnSpPr>
          <p:cNvPr id="7" name="Straight Connector 6"/>
          <p:cNvCxnSpPr/>
          <p:nvPr/>
        </p:nvCxnSpPr>
        <p:spPr>
          <a:xfrm rot="5400000">
            <a:off x="266700" y="1943100"/>
            <a:ext cx="4648200" cy="33528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24200" y="1905000"/>
            <a:ext cx="46482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1828800" y="3886200"/>
            <a:ext cx="39624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763000" cy="5509200"/>
          </a:xfrm>
          <a:prstGeom prst="rect">
            <a:avLst/>
          </a:prstGeom>
          <a:noFill/>
        </p:spPr>
        <p:txBody>
          <a:bodyPr wrap="square" rtlCol="0">
            <a:spAutoFit/>
          </a:bodyPr>
          <a:lstStyle/>
          <a:p>
            <a:r>
              <a:rPr lang="en-US" sz="3200" dirty="0" smtClean="0"/>
              <a:t>OK, now we have some </a:t>
            </a:r>
            <a:r>
              <a:rPr lang="en-US" sz="3200" dirty="0" smtClean="0"/>
              <a:t>numbers with which </a:t>
            </a:r>
            <a:r>
              <a:rPr lang="en-US" sz="3200" dirty="0" smtClean="0"/>
              <a:t>to </a:t>
            </a:r>
            <a:r>
              <a:rPr lang="en-US" sz="3200" b="1" dirty="0" smtClean="0"/>
              <a:t>experimentally</a:t>
            </a:r>
            <a:r>
              <a:rPr lang="en-US" sz="3200" dirty="0" smtClean="0"/>
              <a:t> balance our equation</a:t>
            </a:r>
            <a:r>
              <a:rPr lang="en-US" sz="3200" dirty="0" smtClean="0"/>
              <a:t>.  </a:t>
            </a:r>
            <a:r>
              <a:rPr lang="en-US" sz="3200" dirty="0" smtClean="0"/>
              <a:t>0.0043mols of </a:t>
            </a:r>
            <a:r>
              <a:rPr lang="en-US" sz="3200" dirty="0" err="1" smtClean="0"/>
              <a:t>Sn</a:t>
            </a:r>
            <a:r>
              <a:rPr lang="en-US" sz="3200" dirty="0" smtClean="0"/>
              <a:t> react with 5.0mL of 3.60M </a:t>
            </a:r>
            <a:r>
              <a:rPr lang="en-US" sz="3200" dirty="0" err="1" smtClean="0"/>
              <a:t>HCl</a:t>
            </a:r>
            <a:r>
              <a:rPr lang="en-US" sz="3200" dirty="0" smtClean="0"/>
              <a:t>(</a:t>
            </a:r>
            <a:r>
              <a:rPr lang="en-US" sz="3200" dirty="0" err="1" smtClean="0"/>
              <a:t>aq</a:t>
            </a:r>
            <a:r>
              <a:rPr lang="en-US" sz="3200" dirty="0" smtClean="0"/>
              <a:t>).</a:t>
            </a:r>
          </a:p>
          <a:p>
            <a:pPr algn="ctr"/>
            <a:r>
              <a:rPr lang="en-US" sz="3200" dirty="0" smtClean="0"/>
              <a:t>(0.0050L)(3.60 </a:t>
            </a:r>
            <a:r>
              <a:rPr lang="en-US" sz="3200" baseline="30000" dirty="0" err="1" smtClean="0"/>
              <a:t>mols</a:t>
            </a:r>
            <a:r>
              <a:rPr lang="en-US" sz="3200" baseline="30000" dirty="0" smtClean="0"/>
              <a:t> </a:t>
            </a:r>
            <a:r>
              <a:rPr lang="en-US" sz="3200" baseline="30000" dirty="0" err="1" smtClean="0"/>
              <a:t>HCl</a:t>
            </a:r>
            <a:r>
              <a:rPr lang="en-US" sz="3200" dirty="0" smtClean="0"/>
              <a:t>/</a:t>
            </a:r>
            <a:r>
              <a:rPr lang="en-US" sz="3200" baseline="-25000" dirty="0" smtClean="0"/>
              <a:t>L</a:t>
            </a:r>
            <a:r>
              <a:rPr lang="en-US" sz="3200" dirty="0" smtClean="0"/>
              <a:t>) = 0.018mols </a:t>
            </a:r>
            <a:r>
              <a:rPr lang="en-US" sz="3200" dirty="0" err="1" smtClean="0"/>
              <a:t>HCl</a:t>
            </a:r>
            <a:r>
              <a:rPr lang="en-US" sz="3200" dirty="0" smtClean="0"/>
              <a:t>(</a:t>
            </a:r>
            <a:r>
              <a:rPr lang="en-US" sz="3200" dirty="0" err="1" smtClean="0"/>
              <a:t>aq</a:t>
            </a:r>
            <a:r>
              <a:rPr lang="en-US" sz="3200" dirty="0" smtClean="0"/>
              <a:t>)</a:t>
            </a:r>
          </a:p>
          <a:p>
            <a:r>
              <a:rPr lang="en-US" sz="3200" dirty="0" smtClean="0"/>
              <a:t>Looking back at the equation:</a:t>
            </a:r>
            <a:endParaRPr lang="en-US" sz="3200" dirty="0"/>
          </a:p>
          <a:p>
            <a:pPr algn="ctr"/>
            <a:r>
              <a:rPr lang="en-US" sz="3200" dirty="0" smtClean="0"/>
              <a:t>a </a:t>
            </a:r>
            <a:r>
              <a:rPr lang="en-US" sz="3200" dirty="0" err="1" smtClean="0"/>
              <a:t>Sn</a:t>
            </a:r>
            <a:r>
              <a:rPr lang="en-US" sz="3200" dirty="0" smtClean="0"/>
              <a:t>(s)  +  b </a:t>
            </a:r>
            <a:r>
              <a:rPr lang="en-US" sz="3200" dirty="0" err="1" smtClean="0"/>
              <a:t>HCl</a:t>
            </a:r>
            <a:r>
              <a:rPr lang="en-US" sz="3200" dirty="0" smtClean="0"/>
              <a:t>(</a:t>
            </a:r>
            <a:r>
              <a:rPr lang="en-US" sz="3200" dirty="0" err="1" smtClean="0"/>
              <a:t>aq</a:t>
            </a:r>
            <a:r>
              <a:rPr lang="en-US" sz="3200" dirty="0" smtClean="0"/>
              <a:t>)   </a:t>
            </a:r>
            <a:r>
              <a:rPr lang="en-US" sz="3200" dirty="0" smtClean="0">
                <a:sym typeface="Wingdings" pitchFamily="2" charset="2"/>
              </a:rPr>
              <a:t>   (</a:t>
            </a:r>
            <a:r>
              <a:rPr lang="en-US" sz="3200" baseline="30000" dirty="0" smtClean="0">
                <a:sym typeface="Wingdings" pitchFamily="2" charset="2"/>
              </a:rPr>
              <a:t>b</a:t>
            </a:r>
            <a:r>
              <a:rPr lang="en-US" sz="3200" dirty="0" smtClean="0">
                <a:sym typeface="Wingdings" pitchFamily="2" charset="2"/>
              </a:rPr>
              <a:t>/</a:t>
            </a:r>
            <a:r>
              <a:rPr lang="en-US" sz="3200" baseline="-25000" dirty="0" smtClean="0">
                <a:sym typeface="Wingdings" pitchFamily="2" charset="2"/>
              </a:rPr>
              <a:t>2</a:t>
            </a:r>
            <a:r>
              <a:rPr lang="en-US" sz="3200" dirty="0" smtClean="0">
                <a:sym typeface="Wingdings" pitchFamily="2" charset="2"/>
              </a:rPr>
              <a:t>) H</a:t>
            </a:r>
            <a:r>
              <a:rPr lang="en-US" sz="3200" baseline="-25000" dirty="0" smtClean="0">
                <a:sym typeface="Wingdings" pitchFamily="2" charset="2"/>
              </a:rPr>
              <a:t>2</a:t>
            </a:r>
            <a:r>
              <a:rPr lang="en-US" sz="3200" dirty="0" smtClean="0">
                <a:sym typeface="Wingdings" pitchFamily="2" charset="2"/>
              </a:rPr>
              <a:t>(g)  +  a </a:t>
            </a:r>
            <a:r>
              <a:rPr lang="en-US" sz="3200" dirty="0" err="1" smtClean="0">
                <a:sym typeface="Wingdings" pitchFamily="2" charset="2"/>
              </a:rPr>
              <a:t>SnCl</a:t>
            </a:r>
            <a:r>
              <a:rPr lang="en-US" sz="3200" baseline="-25000" dirty="0" err="1" smtClean="0">
                <a:sym typeface="Wingdings" pitchFamily="2" charset="2"/>
              </a:rPr>
              <a:t>x</a:t>
            </a:r>
            <a:r>
              <a:rPr lang="en-US" sz="3200" dirty="0" smtClean="0">
                <a:sym typeface="Wingdings" pitchFamily="2" charset="2"/>
              </a:rPr>
              <a:t>(</a:t>
            </a:r>
            <a:r>
              <a:rPr lang="en-US" sz="3200" dirty="0" err="1" smtClean="0">
                <a:sym typeface="Wingdings" pitchFamily="2" charset="2"/>
              </a:rPr>
              <a:t>aq</a:t>
            </a:r>
            <a:r>
              <a:rPr lang="en-US" sz="3200" dirty="0" smtClean="0">
                <a:sym typeface="Wingdings" pitchFamily="2" charset="2"/>
              </a:rPr>
              <a:t>)</a:t>
            </a:r>
            <a:endParaRPr lang="en-US" sz="3200" dirty="0" smtClean="0"/>
          </a:p>
          <a:p>
            <a:r>
              <a:rPr lang="en-US" sz="3200" dirty="0" smtClean="0"/>
              <a:t>we’d like to get those moles to whole numbers, so simplify that ratio:</a:t>
            </a:r>
          </a:p>
          <a:p>
            <a:pPr algn="ctr"/>
            <a:r>
              <a:rPr lang="en-US" sz="3200" dirty="0" smtClean="0"/>
              <a:t>0.0043:0.018  </a:t>
            </a:r>
            <a:r>
              <a:rPr lang="en-US" sz="3200" dirty="0" smtClean="0">
                <a:sym typeface="Wingdings" pitchFamily="2" charset="2"/>
              </a:rPr>
              <a:t>  1:4.2</a:t>
            </a:r>
            <a:endParaRPr lang="en-US" sz="3200" dirty="0"/>
          </a:p>
          <a:p>
            <a:r>
              <a:rPr lang="en-US" sz="3200" dirty="0" smtClean="0"/>
              <a:t>That is the mole ratio (“a” and “b” in the equation) that you have </a:t>
            </a:r>
            <a:r>
              <a:rPr lang="en-US" sz="3200" b="1" dirty="0" smtClean="0"/>
              <a:t>experimentally</a:t>
            </a:r>
            <a:r>
              <a:rPr lang="en-US" sz="3200" dirty="0" smtClean="0"/>
              <a:t> determined.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763000" cy="6001643"/>
          </a:xfrm>
          <a:prstGeom prst="rect">
            <a:avLst/>
          </a:prstGeom>
          <a:noFill/>
        </p:spPr>
        <p:txBody>
          <a:bodyPr wrap="square" rtlCol="0">
            <a:spAutoFit/>
          </a:bodyPr>
          <a:lstStyle/>
          <a:p>
            <a:r>
              <a:rPr lang="en-US" sz="3200" dirty="0" smtClean="0"/>
              <a:t>Plugging in to the equation:</a:t>
            </a:r>
            <a:endParaRPr lang="en-US" sz="3200" dirty="0"/>
          </a:p>
          <a:p>
            <a:pPr algn="ctr"/>
            <a:r>
              <a:rPr lang="en-US" sz="3200" dirty="0" smtClean="0"/>
              <a:t>1 </a:t>
            </a:r>
            <a:r>
              <a:rPr lang="en-US" sz="3200" dirty="0" err="1" smtClean="0"/>
              <a:t>Sn</a:t>
            </a:r>
            <a:r>
              <a:rPr lang="en-US" sz="3200" dirty="0" smtClean="0"/>
              <a:t>(s)  +  4.2 </a:t>
            </a:r>
            <a:r>
              <a:rPr lang="en-US" sz="3200" dirty="0" err="1" smtClean="0"/>
              <a:t>HCl</a:t>
            </a:r>
            <a:r>
              <a:rPr lang="en-US" sz="3200" dirty="0" smtClean="0"/>
              <a:t>(</a:t>
            </a:r>
            <a:r>
              <a:rPr lang="en-US" sz="3200" dirty="0" err="1" smtClean="0"/>
              <a:t>aq</a:t>
            </a:r>
            <a:r>
              <a:rPr lang="en-US" sz="3200" dirty="0" smtClean="0"/>
              <a:t>)   </a:t>
            </a:r>
            <a:r>
              <a:rPr lang="en-US" sz="3200" dirty="0" smtClean="0">
                <a:sym typeface="Wingdings" pitchFamily="2" charset="2"/>
              </a:rPr>
              <a:t>   2.1 H</a:t>
            </a:r>
            <a:r>
              <a:rPr lang="en-US" sz="3200" baseline="-25000" dirty="0" smtClean="0">
                <a:sym typeface="Wingdings" pitchFamily="2" charset="2"/>
              </a:rPr>
              <a:t>2</a:t>
            </a:r>
            <a:r>
              <a:rPr lang="en-US" sz="3200" dirty="0" smtClean="0">
                <a:sym typeface="Wingdings" pitchFamily="2" charset="2"/>
              </a:rPr>
              <a:t>(g)  +  1 </a:t>
            </a:r>
            <a:r>
              <a:rPr lang="en-US" sz="3200" dirty="0" err="1" smtClean="0">
                <a:sym typeface="Wingdings" pitchFamily="2" charset="2"/>
              </a:rPr>
              <a:t>SnCl</a:t>
            </a:r>
            <a:r>
              <a:rPr lang="en-US" sz="3200" baseline="-25000" dirty="0" err="1" smtClean="0">
                <a:sym typeface="Wingdings" pitchFamily="2" charset="2"/>
              </a:rPr>
              <a:t>x</a:t>
            </a:r>
            <a:r>
              <a:rPr lang="en-US" sz="3200" dirty="0" smtClean="0">
                <a:sym typeface="Wingdings" pitchFamily="2" charset="2"/>
              </a:rPr>
              <a:t>(</a:t>
            </a:r>
            <a:r>
              <a:rPr lang="en-US" sz="3200" dirty="0" err="1" smtClean="0">
                <a:sym typeface="Wingdings" pitchFamily="2" charset="2"/>
              </a:rPr>
              <a:t>aq</a:t>
            </a:r>
            <a:r>
              <a:rPr lang="en-US" sz="3200" dirty="0" smtClean="0">
                <a:sym typeface="Wingdings" pitchFamily="2" charset="2"/>
              </a:rPr>
              <a:t>)</a:t>
            </a:r>
            <a:endParaRPr lang="en-US" sz="3200" dirty="0" smtClean="0"/>
          </a:p>
          <a:p>
            <a:r>
              <a:rPr lang="en-US" sz="3200" dirty="0" smtClean="0"/>
              <a:t>What about that “x”?  In a perfect </a:t>
            </a:r>
            <a:r>
              <a:rPr lang="en-US" sz="3200" dirty="0" smtClean="0"/>
              <a:t>and </a:t>
            </a:r>
            <a:r>
              <a:rPr lang="en-US" sz="3200" dirty="0" smtClean="0"/>
              <a:t>theoretical world, </a:t>
            </a:r>
            <a:r>
              <a:rPr lang="en-US" sz="3200" dirty="0" smtClean="0"/>
              <a:t>we’d </a:t>
            </a:r>
            <a:r>
              <a:rPr lang="en-US" sz="3200" dirty="0" smtClean="0"/>
              <a:t>like that to be a whole number (and we’d also like the “4.2” and “2.1” to be whole numbers), but this is </a:t>
            </a:r>
            <a:r>
              <a:rPr lang="en-US" sz="3200" b="1" dirty="0" smtClean="0"/>
              <a:t>experimentally</a:t>
            </a:r>
            <a:r>
              <a:rPr lang="en-US" sz="3200" dirty="0" smtClean="0"/>
              <a:t> derived (“</a:t>
            </a:r>
            <a:r>
              <a:rPr lang="en-US" sz="3200" b="1" dirty="0" smtClean="0"/>
              <a:t>empirical</a:t>
            </a:r>
            <a:r>
              <a:rPr lang="en-US" sz="3200" dirty="0" smtClean="0"/>
              <a:t>”) data, so in this case it’s probably best to report “x” as 4.2 (based upon the number of chlorides on the balanced reactant side).</a:t>
            </a:r>
          </a:p>
          <a:p>
            <a:endParaRPr lang="en-US" sz="3200" dirty="0" smtClean="0"/>
          </a:p>
          <a:p>
            <a:pPr algn="ctr"/>
            <a:r>
              <a:rPr lang="en-US" sz="3200" dirty="0" smtClean="0"/>
              <a:t>1 </a:t>
            </a:r>
            <a:r>
              <a:rPr lang="en-US" sz="3200" dirty="0" err="1" smtClean="0"/>
              <a:t>Sn</a:t>
            </a:r>
            <a:r>
              <a:rPr lang="en-US" sz="3200" dirty="0" smtClean="0"/>
              <a:t>(s)  +  4.2 </a:t>
            </a:r>
            <a:r>
              <a:rPr lang="en-US" sz="3200" dirty="0" err="1" smtClean="0"/>
              <a:t>HCl</a:t>
            </a:r>
            <a:r>
              <a:rPr lang="en-US" sz="3200" dirty="0" smtClean="0"/>
              <a:t>(</a:t>
            </a:r>
            <a:r>
              <a:rPr lang="en-US" sz="3200" dirty="0" err="1" smtClean="0"/>
              <a:t>aq</a:t>
            </a:r>
            <a:r>
              <a:rPr lang="en-US" sz="3200" dirty="0" smtClean="0"/>
              <a:t>)   </a:t>
            </a:r>
            <a:r>
              <a:rPr lang="en-US" sz="3200" dirty="0" smtClean="0">
                <a:sym typeface="Wingdings" pitchFamily="2" charset="2"/>
              </a:rPr>
              <a:t>   2.1 H</a:t>
            </a:r>
            <a:r>
              <a:rPr lang="en-US" sz="3200" baseline="-25000" dirty="0" smtClean="0">
                <a:sym typeface="Wingdings" pitchFamily="2" charset="2"/>
              </a:rPr>
              <a:t>2</a:t>
            </a:r>
            <a:r>
              <a:rPr lang="en-US" sz="3200" dirty="0" smtClean="0">
                <a:sym typeface="Wingdings" pitchFamily="2" charset="2"/>
              </a:rPr>
              <a:t>(g)  +  1 SnCl</a:t>
            </a:r>
            <a:r>
              <a:rPr lang="en-US" sz="3200" baseline="-25000" dirty="0" smtClean="0">
                <a:sym typeface="Wingdings" pitchFamily="2" charset="2"/>
              </a:rPr>
              <a:t>4.2</a:t>
            </a:r>
            <a:r>
              <a:rPr lang="en-US" sz="3200" dirty="0" smtClean="0">
                <a:sym typeface="Wingdings" pitchFamily="2" charset="2"/>
              </a:rPr>
              <a:t>(</a:t>
            </a:r>
            <a:r>
              <a:rPr lang="en-US" sz="3200" dirty="0" err="1" smtClean="0">
                <a:sym typeface="Wingdings" pitchFamily="2" charset="2"/>
              </a:rPr>
              <a:t>aq</a:t>
            </a:r>
            <a:r>
              <a:rPr lang="en-US" sz="3200" dirty="0" smtClean="0">
                <a:sym typeface="Wingdings" pitchFamily="2" charset="2"/>
              </a:rPr>
              <a:t>)</a:t>
            </a:r>
            <a:endParaRPr lang="en-US" sz="3200" dirty="0" smtClean="0"/>
          </a:p>
          <a:p>
            <a:endParaRPr lang="en-US" sz="32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763000" cy="5016758"/>
          </a:xfrm>
          <a:prstGeom prst="rect">
            <a:avLst/>
          </a:prstGeom>
          <a:noFill/>
        </p:spPr>
        <p:txBody>
          <a:bodyPr wrap="square" rtlCol="0">
            <a:spAutoFit/>
          </a:bodyPr>
          <a:lstStyle/>
          <a:p>
            <a:r>
              <a:rPr lang="en-US" sz="3200" dirty="0" smtClean="0"/>
              <a:t>Based upon this </a:t>
            </a:r>
            <a:r>
              <a:rPr lang="en-US" sz="3200" b="1" dirty="0" smtClean="0"/>
              <a:t>experimentally</a:t>
            </a:r>
            <a:r>
              <a:rPr lang="en-US" sz="3200" dirty="0" smtClean="0"/>
              <a:t> balanced equation, we can probably estimate that the correct balanced equation </a:t>
            </a:r>
            <a:r>
              <a:rPr lang="en-US" sz="3200" i="1" dirty="0" smtClean="0"/>
              <a:t>should</a:t>
            </a:r>
            <a:r>
              <a:rPr lang="en-US" sz="3200" dirty="0" smtClean="0"/>
              <a:t> be:</a:t>
            </a:r>
            <a:endParaRPr lang="en-US" sz="3200" dirty="0"/>
          </a:p>
          <a:p>
            <a:pPr algn="ctr"/>
            <a:r>
              <a:rPr lang="en-US" sz="3200" dirty="0" smtClean="0"/>
              <a:t>1 </a:t>
            </a:r>
            <a:r>
              <a:rPr lang="en-US" sz="3200" dirty="0" err="1" smtClean="0"/>
              <a:t>Sn</a:t>
            </a:r>
            <a:r>
              <a:rPr lang="en-US" sz="3200" dirty="0" smtClean="0"/>
              <a:t>(s)  +  4 </a:t>
            </a:r>
            <a:r>
              <a:rPr lang="en-US" sz="3200" dirty="0" err="1" smtClean="0"/>
              <a:t>HCl</a:t>
            </a:r>
            <a:r>
              <a:rPr lang="en-US" sz="3200" dirty="0" smtClean="0"/>
              <a:t>(</a:t>
            </a:r>
            <a:r>
              <a:rPr lang="en-US" sz="3200" dirty="0" err="1" smtClean="0"/>
              <a:t>aq</a:t>
            </a:r>
            <a:r>
              <a:rPr lang="en-US" sz="3200" dirty="0" smtClean="0"/>
              <a:t>)   </a:t>
            </a:r>
            <a:r>
              <a:rPr lang="en-US" sz="3200" dirty="0" smtClean="0">
                <a:sym typeface="Wingdings" pitchFamily="2" charset="2"/>
              </a:rPr>
              <a:t>   2 H</a:t>
            </a:r>
            <a:r>
              <a:rPr lang="en-US" sz="3200" baseline="-25000" dirty="0" smtClean="0">
                <a:sym typeface="Wingdings" pitchFamily="2" charset="2"/>
              </a:rPr>
              <a:t>2</a:t>
            </a:r>
            <a:r>
              <a:rPr lang="en-US" sz="3200" dirty="0" smtClean="0">
                <a:sym typeface="Wingdings" pitchFamily="2" charset="2"/>
              </a:rPr>
              <a:t>(g)  +  1 SnCl</a:t>
            </a:r>
            <a:r>
              <a:rPr lang="en-US" sz="3200" baseline="-25000" dirty="0">
                <a:sym typeface="Wingdings" pitchFamily="2" charset="2"/>
              </a:rPr>
              <a:t>4</a:t>
            </a:r>
            <a:r>
              <a:rPr lang="en-US" sz="3200" dirty="0" smtClean="0">
                <a:sym typeface="Wingdings" pitchFamily="2" charset="2"/>
              </a:rPr>
              <a:t>(</a:t>
            </a:r>
            <a:r>
              <a:rPr lang="en-US" sz="3200" dirty="0" err="1" smtClean="0">
                <a:sym typeface="Wingdings" pitchFamily="2" charset="2"/>
              </a:rPr>
              <a:t>aq</a:t>
            </a:r>
            <a:r>
              <a:rPr lang="en-US" sz="3200" dirty="0" smtClean="0">
                <a:sym typeface="Wingdings" pitchFamily="2" charset="2"/>
              </a:rPr>
              <a:t>)</a:t>
            </a:r>
            <a:endParaRPr lang="en-US" sz="3200" dirty="0" smtClean="0"/>
          </a:p>
          <a:p>
            <a:r>
              <a:rPr lang="en-US" sz="3200" dirty="0" smtClean="0"/>
              <a:t>Why isn’t it perfect?  Because it’s </a:t>
            </a:r>
            <a:r>
              <a:rPr lang="en-US" sz="3200" b="1" i="1" dirty="0" smtClean="0"/>
              <a:t>empirical</a:t>
            </a:r>
            <a:r>
              <a:rPr lang="en-US" sz="3200" dirty="0" smtClean="0"/>
              <a:t>! In this case, it’s pretty close, let’s estimate the error with a percent error:</a:t>
            </a:r>
          </a:p>
          <a:p>
            <a:pPr algn="ctr"/>
            <a:r>
              <a:rPr lang="en-US" sz="3200" dirty="0" smtClean="0"/>
              <a:t>(error/known)*100% = percent error</a:t>
            </a:r>
          </a:p>
          <a:p>
            <a:pPr algn="ctr"/>
            <a:r>
              <a:rPr lang="en-US" sz="3200" dirty="0" smtClean="0"/>
              <a:t>(0.2/4)*100% = 5%</a:t>
            </a:r>
            <a:endParaRPr lang="en-US" sz="3200" dirty="0"/>
          </a:p>
          <a:p>
            <a:r>
              <a:rPr lang="en-US" sz="3200" dirty="0" smtClean="0"/>
              <a:t>Not bad, I think we can live with 5% error.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763000" cy="4031873"/>
          </a:xfrm>
          <a:prstGeom prst="rect">
            <a:avLst/>
          </a:prstGeom>
          <a:noFill/>
        </p:spPr>
        <p:txBody>
          <a:bodyPr wrap="square" rtlCol="0">
            <a:spAutoFit/>
          </a:bodyPr>
          <a:lstStyle/>
          <a:p>
            <a:r>
              <a:rPr lang="en-US" sz="3200" dirty="0" smtClean="0"/>
              <a:t>The whole point of this experiment is to balance a chemical equation </a:t>
            </a:r>
            <a:r>
              <a:rPr lang="en-US" sz="3200" b="1" i="1" dirty="0" smtClean="0"/>
              <a:t>empirically</a:t>
            </a:r>
            <a:r>
              <a:rPr lang="en-US" sz="3200" dirty="0" smtClean="0"/>
              <a:t>.  Notice that at no time in the preceding analysis did I talk about charges or positions on the Periodic Table, or correct chemical formulas that I looked up in a book or on the internet.  Base your results upon your experimental observations.  If you do not do this, you will not earn many points on the hand-in.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1237</Words>
  <Application>Microsoft Office PowerPoint</Application>
  <PresentationFormat>On-screen Show (4:3)</PresentationFormat>
  <Paragraphs>70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bodwin</dc:creator>
  <cp:lastModifiedBy>bodwin</cp:lastModifiedBy>
  <cp:revision>54</cp:revision>
  <dcterms:created xsi:type="dcterms:W3CDTF">2010-09-23T12:35:38Z</dcterms:created>
  <dcterms:modified xsi:type="dcterms:W3CDTF">2012-09-26T18:02:34Z</dcterms:modified>
</cp:coreProperties>
</file>